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369" r:id="rId1"/>
    <p:sldMasterId id="2147484370" r:id="rId2"/>
    <p:sldMasterId id="2147484371" r:id="rId3"/>
    <p:sldMasterId id="2147484374" r:id="rId4"/>
  </p:sldMasterIdLst>
  <p:notesMasterIdLst>
    <p:notesMasterId r:id="rId24"/>
  </p:notesMasterIdLst>
  <p:sldIdLst>
    <p:sldId id="266" r:id="rId5"/>
    <p:sldId id="279" r:id="rId6"/>
    <p:sldId id="282" r:id="rId7"/>
    <p:sldId id="287" r:id="rId8"/>
    <p:sldId id="283" r:id="rId9"/>
    <p:sldId id="285" r:id="rId10"/>
    <p:sldId id="293" r:id="rId11"/>
    <p:sldId id="286" r:id="rId12"/>
    <p:sldId id="284" r:id="rId13"/>
    <p:sldId id="294" r:id="rId14"/>
    <p:sldId id="288" r:id="rId15"/>
    <p:sldId id="289" r:id="rId16"/>
    <p:sldId id="290" r:id="rId17"/>
    <p:sldId id="291" r:id="rId18"/>
    <p:sldId id="292" r:id="rId19"/>
    <p:sldId id="270" r:id="rId20"/>
    <p:sldId id="280" r:id="rId21"/>
    <p:sldId id="267" r:id="rId22"/>
    <p:sldId id="274" r:id="rId23"/>
  </p:sldIdLst>
  <p:sldSz cx="12192000" cy="6858000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0" orient="horz" pos="5027" userDrawn="1">
          <p15:clr>
            <a:srgbClr val="A4A3A4"/>
          </p15:clr>
        </p15:guide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D4F8B"/>
    <a:srgbClr val="5D84CB"/>
    <a:srgbClr val="BCBCBC"/>
    <a:srgbClr val="A7A7A7"/>
    <a:srgbClr val="F2F2F2"/>
    <a:srgbClr val="E6E6E6"/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60" autoAdjust="0"/>
  </p:normalViewPr>
  <p:slideViewPr>
    <p:cSldViewPr snapToObjects="1">
      <p:cViewPr>
        <p:scale>
          <a:sx n="50" d="100"/>
          <a:sy n="50" d="100"/>
        </p:scale>
        <p:origin x="2874" y="1236"/>
      </p:cViewPr>
      <p:guideLst>
        <p:guide orient="horz" pos="5027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2"/>
          <p:cNvSpPr>
            <a:spLocks noGrp="1" noRot="1" noChangeAspect="1"/>
          </p:cNvSpPr>
          <p:nvPr>
            <p:ph type="sldImg"/>
          </p:nvPr>
        </p:nvSpPr>
        <p:spPr>
          <a:xfrm>
            <a:off x="1885950" y="1819275"/>
            <a:ext cx="3086735" cy="173418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텍스트 개체 틀 3"/>
          <p:cNvSpPr txBox="1">
            <a:spLocks noGrp="1"/>
          </p:cNvSpPr>
          <p:nvPr>
            <p:ph type="body"/>
          </p:nvPr>
        </p:nvSpPr>
        <p:spPr>
          <a:xfrm>
            <a:off x="914400" y="3300095"/>
            <a:ext cx="7315835" cy="270129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lvl="1" indent="0" rtl="0"/>
            <a:r>
              <a:rPr/>
              <a:t>둘째 수준</a:t>
            </a:r>
            <a:endParaRPr lang="ko-KR" altLang="en-US"/>
          </a:p>
          <a:p>
            <a:pPr marL="0" lvl="2" indent="0" rtl="0"/>
            <a:r>
              <a:rPr/>
              <a:t>셋째 수준</a:t>
            </a:r>
            <a:endParaRPr lang="ko-KR" altLang="en-US"/>
          </a:p>
          <a:p>
            <a:pPr marL="0" lvl="3" indent="0" rtl="0"/>
            <a:r>
              <a:rPr/>
              <a:t>넷째 수준</a:t>
            </a:r>
            <a:endParaRPr lang="ko-KR" altLang="en-US"/>
          </a:p>
          <a:p>
            <a:pPr marL="0" lvl="4" indent="0" rtl="0"/>
            <a:r>
              <a:rPr/>
              <a:t>다섯째 수준</a:t>
            </a:r>
            <a:endParaRPr lang="ko-KR" altLang="en-US"/>
          </a:p>
        </p:txBody>
      </p:sp>
      <p:sp>
        <p:nvSpPr>
          <p:cNvPr id="17" name="머리글 갤체 틀 4"/>
          <p:cNvSpPr txBox="1">
            <a:spLocks noGrp="1"/>
          </p:cNvSpPr>
          <p:nvPr>
            <p:ph type="hdr"/>
          </p:nvPr>
        </p:nvSpPr>
        <p:spPr>
          <a:xfrm>
            <a:off x="0" y="0"/>
            <a:ext cx="3963035" cy="34480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8" name="바닥글 개체 틀 5"/>
          <p:cNvSpPr txBox="1">
            <a:spLocks noGrp="1"/>
          </p:cNvSpPr>
          <p:nvPr>
            <p:ph type="ftr"/>
          </p:nvPr>
        </p:nvSpPr>
        <p:spPr>
          <a:xfrm>
            <a:off x="0" y="6513830"/>
            <a:ext cx="3963035" cy="3448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l">
              <a:defRPr lang="en-GB" altLang="en-US" sz="1200"/>
            </a:lvl1pPr>
          </a:lstStyle>
          <a:p>
            <a:pPr marL="0" indent="0" algn="l" hangingPunct="1"/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9" name="날짜 개체 틀 6"/>
          <p:cNvSpPr txBox="1">
            <a:spLocks noGrp="1"/>
          </p:cNvSpPr>
          <p:nvPr>
            <p:ph type="dt"/>
          </p:nvPr>
        </p:nvSpPr>
        <p:spPr>
          <a:xfrm>
            <a:off x="5179695" y="0"/>
            <a:ext cx="3963035" cy="34480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r" hangingPunct="1"/>
            <a:fld id="{B9320F77-B9A0-41C5-862A-B4B631284C64}" type="datetime1">
              <a:rPr lang="en-GB" altLang="en-US"/>
              <a:t>07/06/2022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0" name="슬라이드 번호 개체 틀 7"/>
          <p:cNvSpPr txBox="1">
            <a:spLocks noGrp="1"/>
          </p:cNvSpPr>
          <p:nvPr>
            <p:ph type="sldNum"/>
          </p:nvPr>
        </p:nvSpPr>
        <p:spPr>
          <a:xfrm>
            <a:off x="5179695" y="6513830"/>
            <a:ext cx="3963035" cy="3448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>
              <a:defRPr lang="en-GB" altLang="en-US" sz="1200"/>
            </a:lvl1pPr>
          </a:lstStyle>
          <a:p>
            <a:pPr marL="0" indent="0" algn="l" hangingPunct="1"/>
            <a:fld id="{B9320F77-B9A0-41C5-862A-B4B631284C64}" type="slidenum">
              <a:rPr sz="1200">
                <a:latin typeface="맑은 고딕" charset="0"/>
                <a:ea typeface="맑은 고딕" charset="0"/>
              </a:rPr>
              <a:t>‹#›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35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10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307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11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992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12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25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13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931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2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24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3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16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4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873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5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4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6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7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7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807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8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665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887538" y="1819275"/>
            <a:ext cx="3082925" cy="17335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indent="0" algn="l" hangingPunct="1"/>
            <a:fld id="{B9320F77-B9A0-41C5-862A-B4B631284C64}" type="slidenum">
              <a:rPr lang="en-US" altLang="ko-KR" sz="1200" smtClean="0">
                <a:latin typeface="맑은 고딕" charset="0"/>
                <a:ea typeface="맑은 고딕" charset="0"/>
              </a:rPr>
              <a:t>9</a:t>
            </a:fld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1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 txBox="1">
            <a:spLocks noGrp="1"/>
          </p:cNvSpPr>
          <p:nvPr>
            <p:ph type="ctrTitle"/>
          </p:nvPr>
        </p:nvSpPr>
        <p:spPr>
          <a:xfrm>
            <a:off x="914400" y="2125980"/>
            <a:ext cx="10363835" cy="144081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j-ea"/>
              <a:cs typeface="+mj-cs"/>
            </a:endParaRPr>
          </a:p>
        </p:txBody>
      </p:sp>
      <p:sp>
        <p:nvSpPr>
          <p:cNvPr id="3" name="Holder 3"/>
          <p:cNvSpPr txBox="1">
            <a:spLocks noGrp="1"/>
          </p:cNvSpPr>
          <p:nvPr>
            <p:ph type="subTitle" idx="4"/>
          </p:nvPr>
        </p:nvSpPr>
        <p:spPr>
          <a:xfrm>
            <a:off x="1828800" y="3840480"/>
            <a:ext cx="8535035" cy="171513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Holder 4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Holder 5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6/7/2022</a:t>
            </a:fld>
            <a:endParaRPr lang="ko-KR" altLang="en-US" sz="1800"/>
          </a:p>
        </p:txBody>
      </p:sp>
      <p:sp>
        <p:nvSpPr>
          <p:cNvPr id="6" name="Holder 6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947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740" y="1681480"/>
            <a:ext cx="5156835" cy="823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740" y="2505075"/>
            <a:ext cx="5156835" cy="3684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1565" y="1681480"/>
            <a:ext cx="5183505" cy="82359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1565" y="2505075"/>
            <a:ext cx="5183505" cy="3684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2870" y="987425"/>
            <a:ext cx="6172835" cy="48736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9470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2870" y="987425"/>
            <a:ext cx="6172835" cy="487362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39470" y="2057400"/>
            <a:ext cx="3932555" cy="38119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8265" cy="581215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3665" cy="581215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 txBox="1">
            <a:spLocks noGrp="1"/>
          </p:cNvSpPr>
          <p:nvPr>
            <p:ph type="title"/>
          </p:nvPr>
        </p:nvSpPr>
        <p:spPr>
          <a:xfrm>
            <a:off x="318770" y="1109345"/>
            <a:ext cx="11555095" cy="57467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3600" b="1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j-ea"/>
              <a:cs typeface="+mj-cs"/>
            </a:endParaRPr>
          </a:p>
        </p:txBody>
      </p:sp>
      <p:sp>
        <p:nvSpPr>
          <p:cNvPr id="3" name="Holder 3"/>
          <p:cNvSpPr txBox="1">
            <a:spLocks noGrp="1"/>
          </p:cNvSpPr>
          <p:nvPr>
            <p:ph type="body" idx="1"/>
          </p:nvPr>
        </p:nvSpPr>
        <p:spPr>
          <a:xfrm>
            <a:off x="697865" y="2762885"/>
            <a:ext cx="10796905" cy="29432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b="0" i="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Holder 4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Holder 5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6/7/2022</a:t>
            </a:fld>
            <a:endParaRPr lang="ko-KR" altLang="en-US" sz="1800"/>
          </a:p>
        </p:txBody>
      </p:sp>
      <p:sp>
        <p:nvSpPr>
          <p:cNvPr id="6" name="Holder 6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 txBox="1">
            <a:spLocks noGrp="1"/>
          </p:cNvSpPr>
          <p:nvPr>
            <p:ph type="title"/>
          </p:nvPr>
        </p:nvSpPr>
        <p:spPr>
          <a:xfrm>
            <a:off x="318770" y="1109345"/>
            <a:ext cx="11555095" cy="57467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3600" b="1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j-ea"/>
              <a:cs typeface="+mj-cs"/>
            </a:endParaRPr>
          </a:p>
        </p:txBody>
      </p:sp>
      <p:sp>
        <p:nvSpPr>
          <p:cNvPr id="3" name="Holder 3"/>
          <p:cNvSpPr txBox="1">
            <a:spLocks noGrp="1"/>
          </p:cNvSpPr>
          <p:nvPr>
            <p:ph sz="half" idx="2"/>
          </p:nvPr>
        </p:nvSpPr>
        <p:spPr>
          <a:xfrm>
            <a:off x="609600" y="1577340"/>
            <a:ext cx="5304155" cy="452691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Holder 4"/>
          <p:cNvSpPr txBox="1">
            <a:spLocks noGrp="1"/>
          </p:cNvSpPr>
          <p:nvPr>
            <p:ph sz="half" idx="3"/>
          </p:nvPr>
        </p:nvSpPr>
        <p:spPr>
          <a:xfrm>
            <a:off x="6278880" y="1577340"/>
            <a:ext cx="5304155" cy="452691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n-ea"/>
              <a:cs typeface="+mn-cs"/>
            </a:endParaRPr>
          </a:p>
        </p:txBody>
      </p:sp>
      <p:sp>
        <p:nvSpPr>
          <p:cNvPr id="5" name="Holder 5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Holder 6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6/7/2022</a:t>
            </a:fld>
            <a:endParaRPr lang="ko-KR" altLang="en-US" sz="1800"/>
          </a:p>
        </p:txBody>
      </p:sp>
      <p:sp>
        <p:nvSpPr>
          <p:cNvPr id="7" name="Holder 7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 txBox="1">
            <a:spLocks noGrp="1"/>
          </p:cNvSpPr>
          <p:nvPr>
            <p:ph type="title"/>
          </p:nvPr>
        </p:nvSpPr>
        <p:spPr>
          <a:xfrm>
            <a:off x="318770" y="1109345"/>
            <a:ext cx="11555095" cy="57467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3600" b="1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j-ea"/>
              <a:cs typeface="+mj-cs"/>
            </a:endParaRPr>
          </a:p>
        </p:txBody>
      </p:sp>
      <p:sp>
        <p:nvSpPr>
          <p:cNvPr id="3" name="Holder 3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Holder 4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6/7/2022</a:t>
            </a:fld>
            <a:endParaRPr lang="ko-KR" altLang="en-US" sz="1800"/>
          </a:p>
        </p:txBody>
      </p:sp>
      <p:sp>
        <p:nvSpPr>
          <p:cNvPr id="5" name="Holder 5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Holder 3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6/7/2022</a:t>
            </a:fld>
            <a:endParaRPr lang="ko-KR" altLang="en-US" sz="1800"/>
          </a:p>
        </p:txBody>
      </p:sp>
      <p:sp>
        <p:nvSpPr>
          <p:cNvPr id="4" name="Holder 4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54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215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215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>
            <a:spLocks/>
          </p:cNvSpPr>
          <p:nvPr/>
        </p:nvSpPr>
        <p:spPr>
          <a:xfrm>
            <a:off x="635" y="6525260"/>
            <a:ext cx="12192635" cy="635"/>
          </a:xfrm>
          <a:custGeom>
            <a:avLst/>
            <a:gdLst>
              <a:gd name="TX0" fmla="*/ 0 w 9144001"/>
              <a:gd name="TY0" fmla="*/ 0 h 1"/>
              <a:gd name="TX1" fmla="*/ 9144000 w 9144001"/>
              <a:gd name="TY1" fmla="*/ 0 h 1"/>
            </a:gdLst>
            <a:ahLst/>
            <a:cxnLst>
              <a:cxn ang="0">
                <a:pos x="TX0" y="TY0"/>
              </a:cxn>
              <a:cxn ang="0">
                <a:pos x="TX1" y="TY1"/>
              </a:cxn>
            </a:cxnLst>
            <a:rect l="l" t="t" r="r" b="b"/>
            <a:pathLst>
              <a:path w="9144001" h="1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575" cap="flat" cmpd="sng">
            <a:solidFill>
              <a:srgbClr val="4D4D4D">
                <a:alpha val="100000"/>
              </a:srgbClr>
            </a:solidFill>
            <a:prstDash val="solid"/>
          </a:ln>
        </p:spPr>
        <p:txBody>
          <a:bodyPr vert="horz" wrap="none" lIns="89535" tIns="46355" rIns="89535" bIns="46355" numCol="1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7" name="bg object 17"/>
          <p:cNvSpPr>
            <a:spLocks/>
          </p:cNvSpPr>
          <p:nvPr/>
        </p:nvSpPr>
        <p:spPr>
          <a:xfrm>
            <a:off x="635" y="621030"/>
            <a:ext cx="12192635" cy="635"/>
          </a:xfrm>
          <a:custGeom>
            <a:avLst/>
            <a:gdLst>
              <a:gd name="TX0" fmla="*/ 0 w 9144001"/>
              <a:gd name="TY0" fmla="*/ 0 h 1"/>
              <a:gd name="TX1" fmla="*/ 9144000 w 9144001"/>
              <a:gd name="TY1" fmla="*/ 0 h 1"/>
            </a:gdLst>
            <a:ahLst/>
            <a:cxnLst>
              <a:cxn ang="0">
                <a:pos x="TX0" y="TY0"/>
              </a:cxn>
              <a:cxn ang="0">
                <a:pos x="TX1" y="TY1"/>
              </a:cxn>
            </a:cxnLst>
            <a:rect l="l" t="t" r="r" b="b"/>
            <a:pathLst>
              <a:path w="9144001" h="1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8575" cap="flat" cmpd="sng">
            <a:solidFill>
              <a:srgbClr val="4D4D4D">
                <a:alpha val="100000"/>
              </a:srgbClr>
            </a:solidFill>
            <a:prstDash val="solid"/>
          </a:ln>
        </p:spPr>
        <p:txBody>
          <a:bodyPr vert="horz" wrap="none" lIns="89535" tIns="46355" rIns="89535" bIns="46355" numCol="1" anchor="ctr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Holder 2"/>
          <p:cNvSpPr txBox="1">
            <a:spLocks noGrp="1"/>
          </p:cNvSpPr>
          <p:nvPr>
            <p:ph type="title"/>
          </p:nvPr>
        </p:nvSpPr>
        <p:spPr>
          <a:xfrm>
            <a:off x="318770" y="1109345"/>
            <a:ext cx="11555095" cy="57467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3600" b="1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j-ea"/>
              <a:cs typeface="+mj-cs"/>
            </a:endParaRPr>
          </a:p>
        </p:txBody>
      </p:sp>
      <p:sp>
        <p:nvSpPr>
          <p:cNvPr id="3" name="Holder 3"/>
          <p:cNvSpPr txBox="1">
            <a:spLocks noGrp="1"/>
          </p:cNvSpPr>
          <p:nvPr>
            <p:ph type="body" idx="1"/>
          </p:nvPr>
        </p:nvSpPr>
        <p:spPr>
          <a:xfrm>
            <a:off x="697865" y="2762885"/>
            <a:ext cx="10796905" cy="294322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b="0" i="0">
                <a:solidFill>
                  <a:schemeClr val="tx1"/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>
              <a:latin typeface="Calibri" charset="0"/>
              <a:ea typeface="+mn-ea"/>
              <a:cs typeface="+mn-cs"/>
            </a:endParaRPr>
          </a:p>
        </p:txBody>
      </p:sp>
      <p:sp>
        <p:nvSpPr>
          <p:cNvPr id="4" name="Holder 4"/>
          <p:cNvSpPr txBox="1">
            <a:spLocks noGrp="1"/>
          </p:cNvSpPr>
          <p:nvPr>
            <p:ph type="ftr" sz="quarter" idx="5"/>
          </p:nvPr>
        </p:nvSpPr>
        <p:spPr>
          <a:xfrm>
            <a:off x="4145280" y="6377940"/>
            <a:ext cx="3902075" cy="343535"/>
          </a:xfrm>
          <a:prstGeom prst="rect">
            <a:avLst/>
          </a:prstGeom>
        </p:spPr>
        <p:txBody>
          <a:bodyPr vert="horz" wrap="none" lIns="89535" tIns="46355" rIns="89535" bIns="46355" numCol="1" anchor="ctr">
            <a:spAutoFit/>
          </a:bodyPr>
          <a:lstStyle>
            <a:lvl1pPr marL="0" indent="0" algn="ctr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Holder 5"/>
          <p:cNvSpPr txBox="1">
            <a:spLocks noGrp="1"/>
          </p:cNvSpPr>
          <p:nvPr>
            <p:ph type="dt" sz="half" idx="6"/>
          </p:nvPr>
        </p:nvSpPr>
        <p:spPr>
          <a:xfrm>
            <a:off x="609600" y="6377940"/>
            <a:ext cx="2804795" cy="27749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algn="l" latinLnBrk="0">
              <a:buFontTx/>
              <a:buNone/>
              <a:defRPr lang="en-GB" altLang="en-US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en-US" altLang="ko-KR"/>
              <a:t>6/7/2022</a:t>
            </a:fld>
            <a:endParaRPr lang="ko-KR" altLang="en-US" sz="1800"/>
          </a:p>
        </p:txBody>
      </p:sp>
      <p:sp>
        <p:nvSpPr>
          <p:cNvPr id="6" name="Holder 6"/>
          <p:cNvSpPr txBox="1">
            <a:spLocks noGrp="1"/>
          </p:cNvSpPr>
          <p:nvPr>
            <p:ph type="sldNum" sz="quarter" idx="7"/>
          </p:nvPr>
        </p:nvSpPr>
        <p:spPr>
          <a:xfrm>
            <a:off x="5866765" y="6564630"/>
            <a:ext cx="374015" cy="370205"/>
          </a:xfrm>
          <a:prstGeom prst="rect">
            <a:avLst/>
          </a:prstGeom>
        </p:spPr>
        <p:txBody>
          <a:bodyPr vert="horz" wrap="square" lIns="0" tIns="0" rIns="0" bIns="0" numCol="1" anchor="t">
            <a:spAutoFit/>
          </a:bodyPr>
          <a:lstStyle>
            <a:lvl1pPr marL="0" indent="0" latinLnBrk="0">
              <a:buFontTx/>
              <a:buNone/>
              <a:defRPr lang="en-GB" altLang="en-US" sz="1200" b="0" i="0">
                <a:solidFill>
                  <a:schemeClr val="tx1"/>
                </a:solidFill>
                <a:latin typeface="맑은 고딕" charset="0"/>
                <a:cs typeface="맑은 고딕" charset="0"/>
              </a:defRPr>
            </a:lvl1pPr>
          </a:lstStyle>
          <a:p>
            <a:pPr marL="38100" indent="0" latinLnBrk="0">
              <a:lnSpc>
                <a:spcPct val="100000"/>
              </a:lnSpc>
              <a:spcBef>
                <a:spcPts val="204"/>
              </a:spcBef>
              <a:buFontTx/>
              <a:buNone/>
            </a:pPr>
            <a:fld id="{B9320F77-B9A0-41C5-862A-B4B631284C64}" type="slidenum">
              <a:rPr sz="1800" spc="-20"/>
              <a:t>‹#›</a:t>
            </a:fld>
            <a:r>
              <a:rPr sz="1800" spc="-20"/>
              <a:t>/4</a:t>
            </a:r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  <p:sldLayoutId id="2147483857" r:id="rId3"/>
    <p:sldLayoutId id="2147483858" r:id="rId4"/>
    <p:sldLayoutId id="2147483859" r:id="rId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165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 sz="1800"/>
              <a:t>2022-06-07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12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latinLnBrk="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latinLnBrk="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latinLnBrk="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latinLnBrk="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2022-06-07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madcoders.co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9" b="783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-4763" y="0"/>
            <a:ext cx="12192635" cy="6858635"/>
          </a:xfrm>
          <a:prstGeom prst="rect">
            <a:avLst/>
          </a:prstGeom>
          <a:solidFill>
            <a:schemeClr val="accent5">
              <a:lumMod val="50000"/>
              <a:alpha val="8674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9091409" y="5383530"/>
            <a:ext cx="2678940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ko-KR" altLang="en-US" sz="18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유 한 울</a:t>
            </a:r>
            <a:r>
              <a:rPr lang="en-US" altLang="ko-KR" sz="18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, </a:t>
            </a:r>
            <a:r>
              <a:rPr lang="ko-KR" altLang="en-US" sz="18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한 재 희</a:t>
            </a:r>
            <a:r>
              <a:rPr lang="en-US" altLang="ko-KR" sz="18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, </a:t>
            </a:r>
            <a:r>
              <a:rPr lang="ko-KR" sz="18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허 </a:t>
            </a:r>
            <a:r>
              <a:rPr lang="ko-KR" sz="1800" dirty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재 은</a:t>
            </a:r>
            <a:endParaRPr lang="ko-KR" altLang="en-US" sz="1800" dirty="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897120" y="6523990"/>
            <a:ext cx="2414270" cy="2000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700" dirty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Copyright ⓒ 2017. </a:t>
            </a:r>
            <a:r>
              <a:rPr sz="700" dirty="0" err="1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DingDingShop</a:t>
            </a:r>
            <a:r>
              <a:rPr sz="700" dirty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 All rights Reserved </a:t>
            </a:r>
            <a:endParaRPr lang="ko-KR" altLang="en-US" sz="700" dirty="0">
              <a:solidFill>
                <a:schemeClr val="bg1"/>
              </a:solidFill>
              <a:latin typeface="KoPubWorld돋움체 Light" charset="0"/>
              <a:ea typeface="KoPubWorld돋움체 Light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793750" y="1191895"/>
            <a:ext cx="90805" cy="88773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b="1">
              <a:latin typeface="KoPub돋움체 Bold" charset="0"/>
              <a:ea typeface="KoPub돋움체 Bold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10808226" y="4938395"/>
            <a:ext cx="96212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altLang="ko-KR" sz="1800" dirty="0" err="1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Traffico</a:t>
            </a:r>
            <a:endParaRPr lang="ko-KR" altLang="en-US" sz="1800" dirty="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10163820" y="5753100"/>
            <a:ext cx="1606530" cy="60016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1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docus17@gmail.com</a:t>
            </a:r>
          </a:p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1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baskinhee@gmail.com</a:t>
            </a: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1100" dirty="0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jyhuh94</a:t>
            </a:r>
            <a:r>
              <a:rPr sz="1100" dirty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@hanmail.net</a:t>
            </a:r>
            <a:endParaRPr lang="ko-KR" altLang="en-US" sz="1100" dirty="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Light" charset="0"/>
              <a:ea typeface="KoPubWorld돋움체 Light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1021080" y="1137920"/>
            <a:ext cx="7042312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4000" b="1" dirty="0" smtClean="0"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교통 데이터 시각화 웹사이트 구축</a:t>
            </a:r>
            <a:endParaRPr lang="ko-KR" altLang="en-US" sz="4000" b="1" dirty="0">
              <a:solidFill>
                <a:schemeClr val="bg1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1055370" y="1776095"/>
            <a:ext cx="7071167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[</a:t>
            </a:r>
            <a:r>
              <a:rPr lang="ko-KR" altLang="en-US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빅데이터분석</a:t>
            </a:r>
            <a:r>
              <a:rPr lang="en-US" altLang="ko-KR" dirty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]</a:t>
            </a:r>
            <a:r>
              <a:rPr lang="en-US" altLang="ko-KR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파이썬</a:t>
            </a:r>
            <a:r>
              <a:rPr lang="ko-KR" altLang="en-US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 활용</a:t>
            </a:r>
            <a:r>
              <a:rPr lang="en-US" altLang="ko-KR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(Python) </a:t>
            </a:r>
            <a:r>
              <a:rPr lang="ko-KR" altLang="en-US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빅데이터 분석 </a:t>
            </a:r>
            <a:r>
              <a:rPr lang="ko-KR" altLang="en-US" dirty="0" err="1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디지털인재</a:t>
            </a:r>
            <a:r>
              <a:rPr lang="ko-KR" altLang="en-US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 양성과정 </a:t>
            </a:r>
            <a:r>
              <a:rPr lang="en-US" altLang="ko-KR" dirty="0" smtClean="0"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A</a:t>
            </a:r>
            <a:endParaRPr lang="ko-KR" altLang="en-US" dirty="0">
              <a:solidFill>
                <a:schemeClr val="bg1"/>
              </a:solidFill>
              <a:latin typeface="KoPubWorld돋움체 Light" charset="0"/>
              <a:ea typeface="KoPubWorld돋움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45" y="1917000"/>
            <a:ext cx="5059255" cy="28458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88000" y="1113700"/>
            <a:ext cx="3606879" cy="41482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Index : 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전국 지도 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svg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 활용</a:t>
            </a:r>
          </a:p>
        </p:txBody>
      </p:sp>
      <p:pic>
        <p:nvPicPr>
          <p:cNvPr id="1028" name="Picture 4" descr="https://cdn-icons-png.flaticon.com/512/99/9916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25" y="2664585"/>
            <a:ext cx="250894" cy="250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 0"/>
          <p:cNvSpPr txBox="1">
            <a:spLocks/>
          </p:cNvSpPr>
          <p:nvPr/>
        </p:nvSpPr>
        <p:spPr>
          <a:xfrm>
            <a:off x="647786" y="221218"/>
            <a:ext cx="1463862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웹페이지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 제작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563245" y="295275"/>
            <a:ext cx="46355" cy="396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7786" y="497557"/>
            <a:ext cx="5581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index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000" y="713466"/>
            <a:ext cx="5630951" cy="19536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000" y="3285000"/>
            <a:ext cx="5630950" cy="28135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9" name="Rect 0"/>
          <p:cNvSpPr>
            <a:spLocks/>
          </p:cNvSpPr>
          <p:nvPr/>
        </p:nvSpPr>
        <p:spPr>
          <a:xfrm>
            <a:off x="1040967" y="5053947"/>
            <a:ext cx="4500944" cy="1681229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마우스 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hover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시 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6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개 지역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(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서울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경기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강원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충청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전라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경상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)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을 색상으로 표시</a:t>
            </a:r>
            <a:endParaRPr lang="en-US" altLang="ko-KR" sz="1400" dirty="0" smtClean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171450" indent="-1714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click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시 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a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태그로 페이지 이동</a:t>
            </a:r>
            <a:endParaRPr lang="en-US" altLang="ko-KR" sz="1400" dirty="0" smtClean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171450" indent="-17145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사용자에게 데이터가 지역별로 나뉘어 있음을 시각적으로 암시</a:t>
            </a:r>
            <a:endParaRPr lang="en-US" altLang="ko-KR" sz="1400" dirty="0" smtClean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6997599" y="2709000"/>
            <a:ext cx="4500944" cy="388568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하단 스크롤 시 </a:t>
            </a:r>
            <a:r>
              <a:rPr lang="en-US" altLang="ko-KR" sz="1400" dirty="0" err="1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nav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color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변경 및 해당 사이트의 목적 표시</a:t>
            </a:r>
            <a:endParaRPr lang="en-US" altLang="ko-KR" sz="1400" dirty="0" smtClean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6997599" y="6165000"/>
            <a:ext cx="4500944" cy="71173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데이터 분석까지 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python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에서 활용한 다양한 모듈을 표시</a:t>
            </a:r>
            <a:endParaRPr lang="en-US" altLang="ko-KR" sz="1400" dirty="0" smtClean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171450" indent="-17145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빅데이터 분석을 위한 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python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활용 능력</a:t>
            </a:r>
            <a:endParaRPr lang="en-US" altLang="ko-KR" sz="1400" dirty="0" smtClean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66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88000" y="1113700"/>
            <a:ext cx="3606879" cy="41482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Bootstrap4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통한 </a:t>
            </a:r>
            <a:r>
              <a:rPr lang="ko-KR" altLang="en-US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반응형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웹 구현</a:t>
            </a: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647786" y="221218"/>
            <a:ext cx="1463862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웹페이지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 제작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563245" y="295275"/>
            <a:ext cx="46355" cy="396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7786" y="497557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err="1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반응형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8" y="2363290"/>
            <a:ext cx="5267760" cy="2926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833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88000" y="1113700"/>
            <a:ext cx="3606879" cy="41482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Info :</a:t>
            </a:r>
            <a:endParaRPr lang="ko-KR" altLang="en-US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647786" y="221218"/>
            <a:ext cx="1463862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웹페이지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 제작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563245" y="295275"/>
            <a:ext cx="46355" cy="396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7786" y="497557"/>
            <a:ext cx="444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info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85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88000" y="1113700"/>
            <a:ext cx="3606879" cy="41482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지역별 페이지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: </a:t>
            </a:r>
            <a:r>
              <a:rPr lang="ko-KR" altLang="en-US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원인별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button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탭</a:t>
            </a: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647786" y="221218"/>
            <a:ext cx="1463862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웹페이지</a:t>
            </a: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 제작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23" name="Rect 0"/>
          <p:cNvSpPr>
            <a:spLocks/>
          </p:cNvSpPr>
          <p:nvPr/>
        </p:nvSpPr>
        <p:spPr>
          <a:xfrm>
            <a:off x="563245" y="295275"/>
            <a:ext cx="46355" cy="396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7786" y="497557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지역별 페이지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1768760" y="4671654"/>
            <a:ext cx="2955128" cy="711733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다양한 로고 이미지 시안 준비</a:t>
            </a:r>
          </a:p>
          <a:p>
            <a:pPr marL="171450" indent="-171450" algn="l" defTabSz="914400" rtl="0" eaLnBrk="1" latinLnBrk="0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로고의 통일성 확보</a:t>
            </a:r>
            <a:endParaRPr lang="en-US" altLang="ko-KR" sz="1400" dirty="0" smtClean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556872" y="2039240"/>
            <a:ext cx="3553901" cy="1953490"/>
            <a:chOff x="316352" y="142037"/>
            <a:chExt cx="11494648" cy="6318320"/>
          </a:xfrm>
        </p:grpSpPr>
        <p:pic>
          <p:nvPicPr>
            <p:cNvPr id="26" name="Picture 2" descr="https://cdn-icons-png.flaticon.com/512/2125/212567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292" y="14203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https://cdn-icons-png.flaticon.com/512/2125/212519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233" y="14203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https://cdn-icons.flaticon.com/png/512/2769/premium/2769510.png?token=exp=1654565166~hmac=f0783a0fda59bfda5eb9268b575baa4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968" y="14203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https://cdn-icons.flaticon.com/png/512/2769/premium/2769546.png?token=exp=1654565261~hmac=6a052855dec8fa0e1030001f0184e1c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676" y="14203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https://cdn-icons.flaticon.com/png/512/2769/premium/2769552.png?token=exp=1654565274~hmac=da66373cb54afd06c543c4f1eb61630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0167" y="14203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https://cdn-icons.flaticon.com/png/512/2769/premium/2769521.png?token=exp=1654565299~hmac=685dcfa980851c771c1ab40bd3d79c1c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352" y="14203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https://cdn-icons-png.flaticon.com/512/2422/2422178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292" y="154760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6" descr="https://cdn-icons-png.flaticon.com/512/2422/2422166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233" y="154760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8" descr="https://cdn-icons-png.flaticon.com/512/3588/3588614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0167" y="154760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0" descr="https://cdn-icons-png.flaticon.com/512/782/782899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968" y="154760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2" descr="https://cdn-icons-png.flaticon.com/512/783/783012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676" y="154760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4" descr="https://cdn-icons-png.flaticon.com/512/46/46257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352" y="154760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" descr="https://cdn-icons.flaticon.com/png/512/3750/premium/3750506.png?token=exp=1654565512~hmac=0d4bf7347431c654626884a3e6dbcb80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0167" y="326098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8" descr="https://cdn-icons-png.flaticon.com/512/495/495651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292" y="326098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30" descr="https://cdn-icons-png.flaticon.com/512/2930/2930021.pn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968" y="3260980"/>
              <a:ext cx="1080000" cy="1080000"/>
            </a:xfrm>
            <a:prstGeom prst="rect">
              <a:avLst/>
            </a:prstGeom>
            <a:noFill/>
            <a:ln w="762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32" descr="https://cdn-icons-png.flaticon.com/512/2929/2929988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352" y="326098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4" descr="https://cdn-icons-png.flaticon.com/512/2930/2930064.png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0167" y="326098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36" descr="https://cdn-icons-png.flaticon.com/512/2446/2446001.png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676" y="326098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8" descr="https://cdn-icons.flaticon.com/png/512/591/premium/591520.png?token=exp=1654565512~hmac=99e1c195e10bce266e188cd22503fff8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233" y="326098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0" descr="https://cdn-icons-png.flaticon.com/512/483/483560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352" y="5380357"/>
              <a:ext cx="1080000" cy="1080000"/>
            </a:xfrm>
            <a:prstGeom prst="rect">
              <a:avLst/>
            </a:prstGeom>
            <a:noFill/>
            <a:ln w="762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2" descr="https://cdn-icons.flaticon.com/png/512/4165/premium/4165784.png?token=exp=1654565807~hmac=74c0cd04296848008a3906abbc868b55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0167" y="538035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4" descr="https://cdn-icons-png.flaticon.com/512/1809/1809545.png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0167" y="538035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6" descr="https://cdn-icons-png.flaticon.com/512/3556/3556443.pn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0676" y="538035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8" descr="https://cdn-icons-png.flaticon.com/512/3556/3556258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1968" y="538035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https://cdn-icons.flaticon.com/png/512/3897/premium/3897855.png?token=exp=1654565982~hmac=b697e8e75d94dfb382f8d3453d39b466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1000" y="538035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4" descr="https://cdn-icons.flaticon.com/png/512/2684/premium/2684990.png?token=exp=1654566067~hmac=b17dbae947fef595cefa11a055d2096e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233" y="538035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6" descr="https://cdn-icons.flaticon.com/png/512/2684/premium/2684977.png?token=exp=1654566085~hmac=dc1d48f4f9670f88bdfec59d3e344f1c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5292" y="5380357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직사각형 55"/>
          <p:cNvSpPr/>
          <p:nvPr/>
        </p:nvSpPr>
        <p:spPr>
          <a:xfrm>
            <a:off x="3513861" y="4048964"/>
            <a:ext cx="15969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</a:rPr>
              <a:t>https://www.flaticon.com/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92000" y="2039240"/>
            <a:ext cx="576000" cy="200972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7392862" y="1113700"/>
            <a:ext cx="3606879" cy="41482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&lt;i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frame&gt;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지도 불러오기</a:t>
            </a:r>
          </a:p>
        </p:txBody>
      </p:sp>
    </p:spTree>
    <p:extLst>
      <p:ext uri="{BB962C8B-B14F-4D97-AF65-F5344CB8AC3E}">
        <p14:creationId xmlns:p14="http://schemas.microsoft.com/office/powerpoint/2010/main" val="304198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5605" cy="685863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3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404040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404040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404040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7" name="Picture 2" descr="https://wikidocs.net/images/page/78004/O_1-01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478" y="1830601"/>
            <a:ext cx="30289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61996" y="3566300"/>
            <a:ext cx="4812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장고는 </a:t>
            </a:r>
            <a:r>
              <a:rPr lang="ko-KR" altLang="en-US" sz="160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파이썬</a:t>
            </a:r>
            <a:r>
              <a:rPr lang="ko-KR" altLang="en-US" sz="16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기반으로 웹 </a:t>
            </a:r>
            <a:r>
              <a:rPr lang="ko-KR" altLang="en-US" sz="1600" dirty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프로그램을 쉽고 빠르게 만들 수 있도록 </a:t>
            </a:r>
            <a:r>
              <a:rPr lang="ko-KR" altLang="en-US" sz="16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도와주는 </a:t>
            </a:r>
            <a:r>
              <a:rPr lang="ko-KR" altLang="en-US" sz="1600" dirty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웹 프레임워크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3244" y="2838879"/>
            <a:ext cx="52447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0" dirty="0" smtClean="0">
                <a:solidFill>
                  <a:srgbClr val="40404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The web framework for perfectionists with deadlines. </a:t>
            </a:r>
            <a:endParaRPr lang="en-US" altLang="ko-KR" sz="1600" i="0" dirty="0" smtClean="0">
              <a:solidFill>
                <a:srgbClr val="404040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1600" i="0" dirty="0" smtClean="0">
                <a:solidFill>
                  <a:srgbClr val="40404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1600" i="0" dirty="0" smtClean="0">
                <a:solidFill>
                  <a:srgbClr val="40404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마감에 쫓기는 완벽주의자를 위한 웹 프레임워크</a:t>
            </a:r>
            <a:r>
              <a:rPr lang="en-US" altLang="ko-KR" sz="1600" i="0" dirty="0" smtClean="0">
                <a:solidFill>
                  <a:srgbClr val="40404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ko-KR" altLang="en-US" sz="1600" dirty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" name="Picture 2" descr="https://wikidocs.net/images/page/70649/2-01_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79" y="1609936"/>
            <a:ext cx="5724525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257" y="3293668"/>
            <a:ext cx="3277057" cy="2162477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148302" y="553979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6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데이터베이스 엔진은 django.db.backends.sqlite3 </a:t>
            </a:r>
            <a:r>
              <a:rPr lang="ko-KR" altLang="en-US" sz="160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라고</a:t>
            </a:r>
            <a:r>
              <a:rPr lang="ko-KR" altLang="en-US" sz="16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정의되어 있다. </a:t>
            </a:r>
            <a:endParaRPr lang="en-US" altLang="ko-KR" sz="1600" dirty="0" smtClean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SQLite</a:t>
            </a:r>
            <a:r>
              <a:rPr lang="ko-KR" altLang="en-US" sz="1600" dirty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는 주로 </a:t>
            </a:r>
            <a:r>
              <a:rPr lang="ko-KR" altLang="en-US" sz="1600" dirty="0" err="1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개발용이나</a:t>
            </a:r>
            <a:r>
              <a:rPr lang="ko-KR" altLang="en-US" sz="1600" dirty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소규모 프로젝트에서 사용되는 가벼운 파일 기반의 데이터베이스이다</a:t>
            </a:r>
            <a:r>
              <a:rPr lang="en-US" altLang="ko-KR" sz="1600" dirty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endParaRPr lang="ko-KR" altLang="en-US" sz="1600" dirty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432724" y="1055199"/>
            <a:ext cx="3606879" cy="41482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jango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통한 백 </a:t>
            </a:r>
            <a:r>
              <a:rPr lang="ko-KR" altLang="en-US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엔드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서버 구축</a:t>
            </a:r>
            <a:endParaRPr lang="ko-KR" altLang="en-US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122263" y="1055199"/>
            <a:ext cx="3606879" cy="41482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django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기본 개발 흐름</a:t>
            </a:r>
            <a:endParaRPr lang="ko-KR" altLang="en-US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>
            <a:off x="647786" y="221218"/>
            <a:ext cx="94128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l" rtl="0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7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5605" cy="685863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3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404040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404040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404040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53913" y="4639427"/>
            <a:ext cx="460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i="0" dirty="0" smtClean="0">
                <a:solidFill>
                  <a:srgbClr val="40404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명령 프롬프트에서 </a:t>
            </a:r>
            <a:r>
              <a:rPr lang="en-US" altLang="ko-KR" sz="1400" i="0" dirty="0" err="1" smtClean="0">
                <a:solidFill>
                  <a:srgbClr val="40404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django</a:t>
            </a:r>
            <a:r>
              <a:rPr lang="en-US" altLang="ko-KR" sz="1400" i="0" dirty="0" smtClean="0">
                <a:solidFill>
                  <a:srgbClr val="40404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-admin</a:t>
            </a:r>
            <a:r>
              <a:rPr lang="ko-KR" altLang="en-US" sz="1400" i="0" dirty="0" smtClean="0">
                <a:solidFill>
                  <a:srgbClr val="40404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</a:t>
            </a:r>
            <a:r>
              <a:rPr lang="en-US" altLang="ko-KR" sz="1400" i="0" dirty="0" err="1" smtClean="0">
                <a:solidFill>
                  <a:srgbClr val="40404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startapp</a:t>
            </a:r>
            <a:r>
              <a:rPr lang="en-US" altLang="ko-KR" sz="1400" i="0" dirty="0" smtClean="0">
                <a:solidFill>
                  <a:srgbClr val="40404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i="0" dirty="0" smtClean="0">
                <a:solidFill>
                  <a:srgbClr val="40404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명령을 이용하여 </a:t>
            </a:r>
            <a:r>
              <a:rPr lang="en-US" altLang="ko-KR" sz="1400" i="0" dirty="0" err="1" smtClean="0">
                <a:solidFill>
                  <a:srgbClr val="40404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pybo</a:t>
            </a:r>
            <a:r>
              <a:rPr lang="en-US" altLang="ko-KR" sz="1400" i="0" dirty="0" smtClean="0">
                <a:solidFill>
                  <a:srgbClr val="40404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400" i="0" dirty="0" smtClean="0">
                <a:solidFill>
                  <a:srgbClr val="404040"/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앱을 생성</a:t>
            </a:r>
            <a:endParaRPr lang="ko-KR" altLang="en-US" sz="1400" dirty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8" name="Picture 2" descr="https://wikidocs.net/images/page/70649/2-01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98" y="2036824"/>
            <a:ext cx="2886075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343" y="1917000"/>
            <a:ext cx="2800741" cy="233395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098" y="1917000"/>
            <a:ext cx="4372585" cy="156231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b="66228"/>
          <a:stretch/>
        </p:blipFill>
        <p:spPr>
          <a:xfrm>
            <a:off x="5336892" y="5642222"/>
            <a:ext cx="4640412" cy="1064750"/>
          </a:xfrm>
          <a:prstGeom prst="rect">
            <a:avLst/>
          </a:prstGeom>
        </p:spPr>
      </p:pic>
      <p:sp>
        <p:nvSpPr>
          <p:cNvPr id="22" name="모서리가 둥근 직사각형 21"/>
          <p:cNvSpPr/>
          <p:nvPr/>
        </p:nvSpPr>
        <p:spPr>
          <a:xfrm>
            <a:off x="1488000" y="1113700"/>
            <a:ext cx="3606879" cy="41482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647786" y="221218"/>
            <a:ext cx="94128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algn="l" rtl="0"/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24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29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5605" cy="685863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647786" y="221218"/>
            <a:ext cx="588623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결론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3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743403" y="856957"/>
            <a:ext cx="6705194" cy="829585"/>
            <a:chOff x="1611222" y="4000795"/>
            <a:chExt cx="6705194" cy="829585"/>
          </a:xfrm>
        </p:grpSpPr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4000795"/>
              <a:ext cx="5760640" cy="829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3080019" y="4277087"/>
              <a:ext cx="4839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  <a:hlinkClick r:id="rId3"/>
                </a:rPr>
                <a:t>https://traffico.site/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611222" y="4230218"/>
              <a:ext cx="887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web </a:t>
              </a:r>
              <a:r>
                <a:rPr lang="en-US" altLang="ko-KR" sz="1600" dirty="0" err="1" smtClean="0">
                  <a:solidFill>
                    <a:schemeClr val="bg1">
                      <a:lumMod val="50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url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15/16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5605" cy="685863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2" name="Rect 0"/>
          <p:cNvSpPr>
            <a:spLocks/>
          </p:cNvSpPr>
          <p:nvPr/>
        </p:nvSpPr>
        <p:spPr>
          <a:xfrm>
            <a:off x="1506855" y="2800985"/>
            <a:ext cx="2706370" cy="106807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4" name="Rect 0"/>
          <p:cNvSpPr txBox="1">
            <a:spLocks/>
          </p:cNvSpPr>
          <p:nvPr/>
        </p:nvSpPr>
        <p:spPr>
          <a:xfrm>
            <a:off x="2404745" y="3161665"/>
            <a:ext cx="1656080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800" dirty="0" err="1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의사소통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grpSp>
        <p:nvGrpSpPr>
          <p:cNvPr id="157" name="그룹 57"/>
          <p:cNvGrpSpPr/>
          <p:nvPr/>
        </p:nvGrpSpPr>
        <p:grpSpPr>
          <a:xfrm>
            <a:off x="1319530" y="2860040"/>
            <a:ext cx="1008380" cy="1008380"/>
            <a:chOff x="1319530" y="2860040"/>
            <a:chExt cx="1008380" cy="1008380"/>
          </a:xfrm>
        </p:grpSpPr>
        <p:sp>
          <p:nvSpPr>
            <p:cNvPr id="123" name="Rect 0"/>
            <p:cNvSpPr>
              <a:spLocks/>
            </p:cNvSpPr>
            <p:nvPr/>
          </p:nvSpPr>
          <p:spPr>
            <a:xfrm>
              <a:off x="1319530" y="2860040"/>
              <a:ext cx="1008380" cy="1008380"/>
            </a:xfrm>
            <a:prstGeom prst="ellipse">
              <a:avLst/>
            </a:prstGeom>
            <a:solidFill>
              <a:srgbClr val="00206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31" name="Group 5"/>
            <p:cNvGrpSpPr/>
            <p:nvPr/>
          </p:nvGrpSpPr>
          <p:grpSpPr>
            <a:xfrm>
              <a:off x="1613535" y="3149600"/>
              <a:ext cx="414655" cy="414655"/>
              <a:chOff x="1613535" y="3149600"/>
              <a:chExt cx="414655" cy="414655"/>
            </a:xfrm>
            <a:solidFill>
              <a:schemeClr val="bg1"/>
            </a:solidFill>
          </p:grpSpPr>
          <p:sp>
            <p:nvSpPr>
              <p:cNvPr id="132" name="Rect 0"/>
              <p:cNvSpPr>
                <a:spLocks/>
              </p:cNvSpPr>
              <p:nvPr/>
            </p:nvSpPr>
            <p:spPr>
              <a:xfrm>
                <a:off x="1715770" y="3277235"/>
                <a:ext cx="313055" cy="287655"/>
              </a:xfrm>
              <a:custGeom>
                <a:avLst/>
                <a:gdLst>
                  <a:gd name="TX0" fmla="*/ 51 w 63"/>
                  <a:gd name="TY0" fmla="*/ 0 h 58"/>
                  <a:gd name="TX1" fmla="*/ 46 w 63"/>
                  <a:gd name="TY1" fmla="*/ 0 h 58"/>
                  <a:gd name="TX2" fmla="*/ 46 w 63"/>
                  <a:gd name="TY2" fmla="*/ 5 h 58"/>
                  <a:gd name="TX3" fmla="*/ 46 w 63"/>
                  <a:gd name="TY3" fmla="*/ 10 h 58"/>
                  <a:gd name="TX4" fmla="*/ 43 w 63"/>
                  <a:gd name="TY4" fmla="*/ 14 h 58"/>
                  <a:gd name="TX5" fmla="*/ 39 w 63"/>
                  <a:gd name="TY5" fmla="*/ 18 h 58"/>
                  <a:gd name="TX6" fmla="*/ 35 w 63"/>
                  <a:gd name="TY6" fmla="*/ 19 h 58"/>
                  <a:gd name="TX7" fmla="*/ 31 w 63"/>
                  <a:gd name="TY7" fmla="*/ 21 h 58"/>
                  <a:gd name="TX8" fmla="*/ 8 w 63"/>
                  <a:gd name="TY8" fmla="*/ 21 h 58"/>
                  <a:gd name="TX9" fmla="*/ 0 w 63"/>
                  <a:gd name="TY9" fmla="*/ 27 h 58"/>
                  <a:gd name="TX10" fmla="*/ 0 w 63"/>
                  <a:gd name="TY10" fmla="*/ 31 h 58"/>
                  <a:gd name="TX11" fmla="*/ 1 w 63"/>
                  <a:gd name="TY11" fmla="*/ 35 h 58"/>
                  <a:gd name="TX12" fmla="*/ 4 w 63"/>
                  <a:gd name="TY12" fmla="*/ 38 h 58"/>
                  <a:gd name="TX13" fmla="*/ 6 w 63"/>
                  <a:gd name="TY13" fmla="*/ 40 h 58"/>
                  <a:gd name="TX14" fmla="*/ 10 w 63"/>
                  <a:gd name="TY14" fmla="*/ 41 h 58"/>
                  <a:gd name="TX15" fmla="*/ 36 w 63"/>
                  <a:gd name="TY15" fmla="*/ 41 h 58"/>
                  <a:gd name="TX16" fmla="*/ 51 w 63"/>
                  <a:gd name="TY16" fmla="*/ 56 h 58"/>
                  <a:gd name="TX17" fmla="*/ 51 w 63"/>
                  <a:gd name="TY17" fmla="*/ 41 h 58"/>
                  <a:gd name="TX18" fmla="*/ 55 w 63"/>
                  <a:gd name="TY18" fmla="*/ 40 h 58"/>
                  <a:gd name="TX19" fmla="*/ 59 w 63"/>
                  <a:gd name="TY19" fmla="*/ 38 h 58"/>
                  <a:gd name="TX20" fmla="*/ 60 w 63"/>
                  <a:gd name="TY20" fmla="*/ 35 h 58"/>
                  <a:gd name="TX21" fmla="*/ 61 w 63"/>
                  <a:gd name="TY21" fmla="*/ 31 h 58"/>
                  <a:gd name="TX22" fmla="*/ 61 w 63"/>
                  <a:gd name="TY22" fmla="*/ 10 h 58"/>
                  <a:gd name="TX23" fmla="*/ 60 w 63"/>
                  <a:gd name="TY23" fmla="*/ 6 h 58"/>
                  <a:gd name="TX24" fmla="*/ 59 w 63"/>
                  <a:gd name="TY24" fmla="*/ 3 h 58"/>
                  <a:gd name="TX25" fmla="*/ 55 w 63"/>
                  <a:gd name="TY25" fmla="*/ 1 h 58"/>
                  <a:gd name="TX26" fmla="*/ 51 w 63"/>
                  <a:gd name="TY26" fmla="*/ 0 h 5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  <a:cxn ang="0">
                    <a:pos x="TX23" y="TY23"/>
                  </a:cxn>
                  <a:cxn ang="0">
                    <a:pos x="TX24" y="TY24"/>
                  </a:cxn>
                  <a:cxn ang="0">
                    <a:pos x="TX25" y="TY25"/>
                  </a:cxn>
                  <a:cxn ang="0">
                    <a:pos x="TX26" y="TY26"/>
                  </a:cxn>
                </a:cxnLst>
                <a:rect l="l" t="t" r="r" b="b"/>
                <a:pathLst>
                  <a:path w="63" h="58">
                    <a:moveTo>
                      <a:pt x="51" y="0"/>
                    </a:moveTo>
                    <a:lnTo>
                      <a:pt x="46" y="0"/>
                    </a:lnTo>
                    <a:lnTo>
                      <a:pt x="46" y="5"/>
                    </a:lnTo>
                    <a:lnTo>
                      <a:pt x="46" y="10"/>
                    </a:lnTo>
                    <a:lnTo>
                      <a:pt x="43" y="14"/>
                    </a:lnTo>
                    <a:lnTo>
                      <a:pt x="39" y="18"/>
                    </a:lnTo>
                    <a:lnTo>
                      <a:pt x="35" y="19"/>
                    </a:lnTo>
                    <a:lnTo>
                      <a:pt x="31" y="21"/>
                    </a:lnTo>
                    <a:lnTo>
                      <a:pt x="8" y="21"/>
                    </a:lnTo>
                    <a:lnTo>
                      <a:pt x="0" y="27"/>
                    </a:lnTo>
                    <a:lnTo>
                      <a:pt x="0" y="31"/>
                    </a:lnTo>
                    <a:lnTo>
                      <a:pt x="1" y="35"/>
                    </a:lnTo>
                    <a:lnTo>
                      <a:pt x="4" y="38"/>
                    </a:lnTo>
                    <a:lnTo>
                      <a:pt x="6" y="40"/>
                    </a:lnTo>
                    <a:lnTo>
                      <a:pt x="10" y="41"/>
                    </a:lnTo>
                    <a:lnTo>
                      <a:pt x="36" y="41"/>
                    </a:lnTo>
                    <a:lnTo>
                      <a:pt x="51" y="56"/>
                    </a:lnTo>
                    <a:lnTo>
                      <a:pt x="51" y="41"/>
                    </a:lnTo>
                    <a:lnTo>
                      <a:pt x="55" y="40"/>
                    </a:lnTo>
                    <a:lnTo>
                      <a:pt x="59" y="38"/>
                    </a:lnTo>
                    <a:lnTo>
                      <a:pt x="60" y="35"/>
                    </a:lnTo>
                    <a:lnTo>
                      <a:pt x="61" y="31"/>
                    </a:lnTo>
                    <a:lnTo>
                      <a:pt x="61" y="10"/>
                    </a:lnTo>
                    <a:lnTo>
                      <a:pt x="60" y="6"/>
                    </a:lnTo>
                    <a:lnTo>
                      <a:pt x="59" y="3"/>
                    </a:lnTo>
                    <a:lnTo>
                      <a:pt x="55" y="1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3" name="Rect 0"/>
              <p:cNvSpPr>
                <a:spLocks/>
              </p:cNvSpPr>
              <p:nvPr/>
            </p:nvSpPr>
            <p:spPr>
              <a:xfrm>
                <a:off x="1613535" y="3149600"/>
                <a:ext cx="307975" cy="287655"/>
              </a:xfrm>
              <a:custGeom>
                <a:avLst/>
                <a:gdLst>
                  <a:gd name="TX0" fmla="*/ 25 w 62"/>
                  <a:gd name="TY0" fmla="*/ 40 h 58"/>
                  <a:gd name="TX1" fmla="*/ 51 w 62"/>
                  <a:gd name="TY1" fmla="*/ 40 h 58"/>
                  <a:gd name="TX2" fmla="*/ 55 w 62"/>
                  <a:gd name="TY2" fmla="*/ 39 h 58"/>
                  <a:gd name="TX3" fmla="*/ 58 w 62"/>
                  <a:gd name="TY3" fmla="*/ 38 h 58"/>
                  <a:gd name="TX4" fmla="*/ 60 w 62"/>
                  <a:gd name="TY4" fmla="*/ 34 h 58"/>
                  <a:gd name="TX5" fmla="*/ 60 w 62"/>
                  <a:gd name="TY5" fmla="*/ 30 h 58"/>
                  <a:gd name="TX6" fmla="*/ 60 w 62"/>
                  <a:gd name="TY6" fmla="*/ 10 h 58"/>
                  <a:gd name="TX7" fmla="*/ 60 w 62"/>
                  <a:gd name="TY7" fmla="*/ 6 h 58"/>
                  <a:gd name="TX8" fmla="*/ 58 w 62"/>
                  <a:gd name="TY8" fmla="*/ 2 h 58"/>
                  <a:gd name="TX9" fmla="*/ 55 w 62"/>
                  <a:gd name="TY9" fmla="*/ 1 h 58"/>
                  <a:gd name="TX10" fmla="*/ 51 w 62"/>
                  <a:gd name="TY10" fmla="*/ 0 h 58"/>
                  <a:gd name="TX11" fmla="*/ 11 w 62"/>
                  <a:gd name="TY11" fmla="*/ 0 h 58"/>
                  <a:gd name="TX12" fmla="*/ 7 w 62"/>
                  <a:gd name="TY12" fmla="*/ 1 h 58"/>
                  <a:gd name="TX13" fmla="*/ 3 w 62"/>
                  <a:gd name="TY13" fmla="*/ 2 h 58"/>
                  <a:gd name="TX14" fmla="*/ 0 w 62"/>
                  <a:gd name="TY14" fmla="*/ 6 h 58"/>
                  <a:gd name="TX15" fmla="*/ 0 w 62"/>
                  <a:gd name="TY15" fmla="*/ 10 h 58"/>
                  <a:gd name="TX16" fmla="*/ 0 w 62"/>
                  <a:gd name="TY16" fmla="*/ 30 h 58"/>
                  <a:gd name="TX17" fmla="*/ 0 w 62"/>
                  <a:gd name="TY17" fmla="*/ 34 h 58"/>
                  <a:gd name="TX18" fmla="*/ 3 w 62"/>
                  <a:gd name="TY18" fmla="*/ 38 h 58"/>
                  <a:gd name="TX19" fmla="*/ 7 w 62"/>
                  <a:gd name="TY19" fmla="*/ 39 h 58"/>
                  <a:gd name="TX20" fmla="*/ 11 w 62"/>
                  <a:gd name="TY20" fmla="*/ 40 h 58"/>
                  <a:gd name="TX21" fmla="*/ 11 w 62"/>
                  <a:gd name="TY21" fmla="*/ 56 h 58"/>
                  <a:gd name="TX22" fmla="*/ 25 w 62"/>
                  <a:gd name="TY22" fmla="*/ 40 h 58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  <a:cxn ang="0">
                    <a:pos x="TX13" y="TY13"/>
                  </a:cxn>
                  <a:cxn ang="0">
                    <a:pos x="TX14" y="TY14"/>
                  </a:cxn>
                  <a:cxn ang="0">
                    <a:pos x="TX15" y="TY15"/>
                  </a:cxn>
                  <a:cxn ang="0">
                    <a:pos x="TX16" y="TY16"/>
                  </a:cxn>
                  <a:cxn ang="0">
                    <a:pos x="TX17" y="TY17"/>
                  </a:cxn>
                  <a:cxn ang="0">
                    <a:pos x="TX18" y="TY18"/>
                  </a:cxn>
                  <a:cxn ang="0">
                    <a:pos x="TX19" y="TY19"/>
                  </a:cxn>
                  <a:cxn ang="0">
                    <a:pos x="TX20" y="TY20"/>
                  </a:cxn>
                  <a:cxn ang="0">
                    <a:pos x="TX21" y="TY21"/>
                  </a:cxn>
                  <a:cxn ang="0">
                    <a:pos x="TX22" y="TY22"/>
                  </a:cxn>
                </a:cxnLst>
                <a:rect l="l" t="t" r="r" b="b"/>
                <a:pathLst>
                  <a:path w="62" h="58">
                    <a:moveTo>
                      <a:pt x="25" y="40"/>
                    </a:moveTo>
                    <a:lnTo>
                      <a:pt x="51" y="40"/>
                    </a:lnTo>
                    <a:lnTo>
                      <a:pt x="55" y="39"/>
                    </a:lnTo>
                    <a:lnTo>
                      <a:pt x="58" y="38"/>
                    </a:lnTo>
                    <a:lnTo>
                      <a:pt x="60" y="34"/>
                    </a:lnTo>
                    <a:lnTo>
                      <a:pt x="60" y="30"/>
                    </a:lnTo>
                    <a:lnTo>
                      <a:pt x="60" y="10"/>
                    </a:lnTo>
                    <a:lnTo>
                      <a:pt x="60" y="6"/>
                    </a:lnTo>
                    <a:lnTo>
                      <a:pt x="58" y="2"/>
                    </a:lnTo>
                    <a:lnTo>
                      <a:pt x="55" y="1"/>
                    </a:lnTo>
                    <a:lnTo>
                      <a:pt x="51" y="0"/>
                    </a:lnTo>
                    <a:lnTo>
                      <a:pt x="11" y="0"/>
                    </a:lnTo>
                    <a:lnTo>
                      <a:pt x="7" y="1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0" y="10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3" y="38"/>
                    </a:lnTo>
                    <a:lnTo>
                      <a:pt x="7" y="39"/>
                    </a:lnTo>
                    <a:lnTo>
                      <a:pt x="11" y="40"/>
                    </a:lnTo>
                    <a:lnTo>
                      <a:pt x="11" y="56"/>
                    </a:lnTo>
                    <a:lnTo>
                      <a:pt x="25" y="4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34" name="Rect 0"/>
          <p:cNvSpPr>
            <a:spLocks/>
          </p:cNvSpPr>
          <p:nvPr/>
        </p:nvSpPr>
        <p:spPr>
          <a:xfrm>
            <a:off x="5000625" y="2122805"/>
            <a:ext cx="2717800" cy="106807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5" name="Rect 0"/>
          <p:cNvSpPr>
            <a:spLocks/>
          </p:cNvSpPr>
          <p:nvPr/>
        </p:nvSpPr>
        <p:spPr>
          <a:xfrm>
            <a:off x="4737735" y="2182495"/>
            <a:ext cx="1008380" cy="1008380"/>
          </a:xfrm>
          <a:prstGeom prst="ellipse">
            <a:avLst/>
          </a:prstGeom>
          <a:solidFill>
            <a:srgbClr val="00206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6" name="Rect 0"/>
          <p:cNvSpPr txBox="1">
            <a:spLocks/>
          </p:cNvSpPr>
          <p:nvPr/>
        </p:nvSpPr>
        <p:spPr>
          <a:xfrm>
            <a:off x="5692140" y="2483287"/>
            <a:ext cx="2002471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800" dirty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기존 논문 지식 참고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140" name="Rect 0"/>
          <p:cNvSpPr>
            <a:spLocks/>
          </p:cNvSpPr>
          <p:nvPr/>
        </p:nvSpPr>
        <p:spPr>
          <a:xfrm>
            <a:off x="8414385" y="1263650"/>
            <a:ext cx="2722245" cy="106807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2" name="Rect 0"/>
          <p:cNvSpPr txBox="1">
            <a:spLocks/>
          </p:cNvSpPr>
          <p:nvPr/>
        </p:nvSpPr>
        <p:spPr>
          <a:xfrm>
            <a:off x="9279890" y="1624132"/>
            <a:ext cx="1733167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ctr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800" dirty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공정 데이터 분석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146" name="Rect 0"/>
          <p:cNvSpPr>
            <a:spLocks/>
          </p:cNvSpPr>
          <p:nvPr/>
        </p:nvSpPr>
        <p:spPr>
          <a:xfrm>
            <a:off x="5106670" y="2484755"/>
            <a:ext cx="356235" cy="402590"/>
          </a:xfrm>
          <a:custGeom>
            <a:avLst/>
            <a:gdLst>
              <a:gd name="TX0" fmla="*/ 101 w 125"/>
              <a:gd name="TY0" fmla="*/ 80 h 143"/>
              <a:gd name="TX1" fmla="*/ 104 w 125"/>
              <a:gd name="TY1" fmla="*/ 80 h 143"/>
              <a:gd name="TX2" fmla="*/ 106 w 125"/>
              <a:gd name="TY2" fmla="*/ 84 h 143"/>
              <a:gd name="TX3" fmla="*/ 108 w 125"/>
              <a:gd name="TY3" fmla="*/ 86 h 143"/>
              <a:gd name="TX4" fmla="*/ 108 w 125"/>
              <a:gd name="TY4" fmla="*/ 118 h 143"/>
              <a:gd name="TX5" fmla="*/ 112 w 125"/>
              <a:gd name="TY5" fmla="*/ 114 h 143"/>
              <a:gd name="TX6" fmla="*/ 114 w 125"/>
              <a:gd name="TY6" fmla="*/ 112 h 143"/>
              <a:gd name="TX7" fmla="*/ 116 w 125"/>
              <a:gd name="TY7" fmla="*/ 112 h 143"/>
              <a:gd name="TX8" fmla="*/ 120 w 125"/>
              <a:gd name="TY8" fmla="*/ 112 h 143"/>
              <a:gd name="TX9" fmla="*/ 122 w 125"/>
              <a:gd name="TY9" fmla="*/ 114 h 143"/>
              <a:gd name="TX10" fmla="*/ 123 w 125"/>
              <a:gd name="TY10" fmla="*/ 118 h 143"/>
              <a:gd name="TX11" fmla="*/ 123 w 125"/>
              <a:gd name="TY11" fmla="*/ 122 h 143"/>
              <a:gd name="TX12" fmla="*/ 122 w 125"/>
              <a:gd name="TY12" fmla="*/ 124 h 143"/>
              <a:gd name="TX13" fmla="*/ 104 w 125"/>
              <a:gd name="TY13" fmla="*/ 139 h 143"/>
              <a:gd name="TX14" fmla="*/ 103 w 125"/>
              <a:gd name="TY14" fmla="*/ 141 h 143"/>
              <a:gd name="TX15" fmla="*/ 101 w 125"/>
              <a:gd name="TY15" fmla="*/ 141 h 143"/>
              <a:gd name="TX16" fmla="*/ 99 w 125"/>
              <a:gd name="TY16" fmla="*/ 141 h 143"/>
              <a:gd name="TX17" fmla="*/ 95 w 125"/>
              <a:gd name="TY17" fmla="*/ 139 h 143"/>
              <a:gd name="TX18" fmla="*/ 80 w 125"/>
              <a:gd name="TY18" fmla="*/ 124 h 143"/>
              <a:gd name="TX19" fmla="*/ 78 w 125"/>
              <a:gd name="TY19" fmla="*/ 122 h 143"/>
              <a:gd name="TX20" fmla="*/ 78 w 125"/>
              <a:gd name="TY20" fmla="*/ 118 h 143"/>
              <a:gd name="TX21" fmla="*/ 78 w 125"/>
              <a:gd name="TY21" fmla="*/ 114 h 143"/>
              <a:gd name="TX22" fmla="*/ 82 w 125"/>
              <a:gd name="TY22" fmla="*/ 112 h 143"/>
              <a:gd name="TX23" fmla="*/ 85 w 125"/>
              <a:gd name="TY23" fmla="*/ 112 h 143"/>
              <a:gd name="TX24" fmla="*/ 87 w 125"/>
              <a:gd name="TY24" fmla="*/ 112 h 143"/>
              <a:gd name="TX25" fmla="*/ 89 w 125"/>
              <a:gd name="TY25" fmla="*/ 114 h 143"/>
              <a:gd name="TX26" fmla="*/ 93 w 125"/>
              <a:gd name="TY26" fmla="*/ 118 h 143"/>
              <a:gd name="TX27" fmla="*/ 93 w 125"/>
              <a:gd name="TY27" fmla="*/ 86 h 143"/>
              <a:gd name="TX28" fmla="*/ 95 w 125"/>
              <a:gd name="TY28" fmla="*/ 84 h 143"/>
              <a:gd name="TX29" fmla="*/ 97 w 125"/>
              <a:gd name="TY29" fmla="*/ 80 h 143"/>
              <a:gd name="TX30" fmla="*/ 101 w 125"/>
              <a:gd name="TY30" fmla="*/ 80 h 143"/>
              <a:gd name="TX32" fmla="*/ 51 w 125"/>
              <a:gd name="TY32" fmla="*/ 0 h 143"/>
              <a:gd name="TX33" fmla="*/ 51 w 125"/>
              <a:gd name="TY33" fmla="*/ 0 h 143"/>
              <a:gd name="TX34" fmla="*/ 101 w 125"/>
              <a:gd name="TY34" fmla="*/ 46 h 143"/>
              <a:gd name="TX35" fmla="*/ 57 w 125"/>
              <a:gd name="TY35" fmla="*/ 46 h 143"/>
              <a:gd name="TX36" fmla="*/ 53 w 125"/>
              <a:gd name="TY36" fmla="*/ 44 h 143"/>
              <a:gd name="TX37" fmla="*/ 51 w 125"/>
              <a:gd name="TY37" fmla="*/ 42 h 143"/>
              <a:gd name="TX38" fmla="*/ 51 w 125"/>
              <a:gd name="TY38" fmla="*/ 38 h 143"/>
              <a:gd name="TX39" fmla="*/ 51 w 125"/>
              <a:gd name="TY39" fmla="*/ 0 h 143"/>
              <a:gd name="TX41" fmla="*/ 8 w 125"/>
              <a:gd name="TY41" fmla="*/ 0 h 143"/>
              <a:gd name="TX42" fmla="*/ 44 w 125"/>
              <a:gd name="TY42" fmla="*/ 0 h 143"/>
              <a:gd name="TX43" fmla="*/ 44 w 125"/>
              <a:gd name="TY43" fmla="*/ 38 h 143"/>
              <a:gd name="TX44" fmla="*/ 46 w 125"/>
              <a:gd name="TY44" fmla="*/ 44 h 143"/>
              <a:gd name="TX45" fmla="*/ 47 w 125"/>
              <a:gd name="TY45" fmla="*/ 48 h 143"/>
              <a:gd name="TX46" fmla="*/ 51 w 125"/>
              <a:gd name="TY46" fmla="*/ 52 h 143"/>
              <a:gd name="TX47" fmla="*/ 57 w 125"/>
              <a:gd name="TY47" fmla="*/ 52 h 143"/>
              <a:gd name="TX48" fmla="*/ 101 w 125"/>
              <a:gd name="TY48" fmla="*/ 52 h 143"/>
              <a:gd name="TX49" fmla="*/ 101 w 125"/>
              <a:gd name="TY49" fmla="*/ 72 h 143"/>
              <a:gd name="TX50" fmla="*/ 95 w 125"/>
              <a:gd name="TY50" fmla="*/ 74 h 143"/>
              <a:gd name="TX51" fmla="*/ 91 w 125"/>
              <a:gd name="TY51" fmla="*/ 76 h 143"/>
              <a:gd name="TX52" fmla="*/ 87 w 125"/>
              <a:gd name="TY52" fmla="*/ 82 h 143"/>
              <a:gd name="TX53" fmla="*/ 87 w 125"/>
              <a:gd name="TY53" fmla="*/ 86 h 143"/>
              <a:gd name="TX54" fmla="*/ 87 w 125"/>
              <a:gd name="TY54" fmla="*/ 105 h 143"/>
              <a:gd name="TX55" fmla="*/ 85 w 125"/>
              <a:gd name="TY55" fmla="*/ 105 h 143"/>
              <a:gd name="TX56" fmla="*/ 80 w 125"/>
              <a:gd name="TY56" fmla="*/ 107 h 143"/>
              <a:gd name="TX57" fmla="*/ 74 w 125"/>
              <a:gd name="TY57" fmla="*/ 109 h 143"/>
              <a:gd name="TX58" fmla="*/ 72 w 125"/>
              <a:gd name="TY58" fmla="*/ 112 h 143"/>
              <a:gd name="TX59" fmla="*/ 70 w 125"/>
              <a:gd name="TY59" fmla="*/ 118 h 143"/>
              <a:gd name="TX60" fmla="*/ 72 w 125"/>
              <a:gd name="TY60" fmla="*/ 124 h 143"/>
              <a:gd name="TX61" fmla="*/ 74 w 125"/>
              <a:gd name="TY61" fmla="*/ 128 h 143"/>
              <a:gd name="TX62" fmla="*/ 80 w 125"/>
              <a:gd name="TY62" fmla="*/ 131 h 143"/>
              <a:gd name="TX63" fmla="*/ 8 w 125"/>
              <a:gd name="TY63" fmla="*/ 131 h 143"/>
              <a:gd name="TX64" fmla="*/ 4 w 125"/>
              <a:gd name="TY64" fmla="*/ 131 h 143"/>
              <a:gd name="TX65" fmla="*/ 2 w 125"/>
              <a:gd name="TY65" fmla="*/ 129 h 143"/>
              <a:gd name="TX66" fmla="*/ 0 w 125"/>
              <a:gd name="TY66" fmla="*/ 126 h 143"/>
              <a:gd name="TX67" fmla="*/ 0 w 125"/>
              <a:gd name="TY67" fmla="*/ 6 h 143"/>
              <a:gd name="TX68" fmla="*/ 2 w 125"/>
              <a:gd name="TY68" fmla="*/ 4 h 143"/>
              <a:gd name="TX69" fmla="*/ 4 w 125"/>
              <a:gd name="TY69" fmla="*/ 0 h 143"/>
              <a:gd name="TX70" fmla="*/ 8 w 125"/>
              <a:gd name="TY70" fmla="*/ 0 h 143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</a:cxnLst>
            <a:rect l="l" t="t" r="r" b="b"/>
            <a:pathLst>
              <a:path w="125" h="143">
                <a:moveTo>
                  <a:pt x="101" y="80"/>
                </a:moveTo>
                <a:lnTo>
                  <a:pt x="104" y="80"/>
                </a:lnTo>
                <a:lnTo>
                  <a:pt x="106" y="84"/>
                </a:lnTo>
                <a:lnTo>
                  <a:pt x="108" y="86"/>
                </a:lnTo>
                <a:lnTo>
                  <a:pt x="108" y="118"/>
                </a:lnTo>
                <a:lnTo>
                  <a:pt x="112" y="114"/>
                </a:lnTo>
                <a:lnTo>
                  <a:pt x="114" y="112"/>
                </a:lnTo>
                <a:lnTo>
                  <a:pt x="116" y="112"/>
                </a:lnTo>
                <a:lnTo>
                  <a:pt x="120" y="112"/>
                </a:lnTo>
                <a:lnTo>
                  <a:pt x="122" y="114"/>
                </a:lnTo>
                <a:lnTo>
                  <a:pt x="123" y="118"/>
                </a:lnTo>
                <a:lnTo>
                  <a:pt x="123" y="122"/>
                </a:lnTo>
                <a:lnTo>
                  <a:pt x="122" y="124"/>
                </a:lnTo>
                <a:lnTo>
                  <a:pt x="104" y="139"/>
                </a:lnTo>
                <a:lnTo>
                  <a:pt x="103" y="141"/>
                </a:lnTo>
                <a:lnTo>
                  <a:pt x="101" y="141"/>
                </a:lnTo>
                <a:lnTo>
                  <a:pt x="99" y="141"/>
                </a:lnTo>
                <a:lnTo>
                  <a:pt x="95" y="139"/>
                </a:lnTo>
                <a:lnTo>
                  <a:pt x="80" y="124"/>
                </a:lnTo>
                <a:lnTo>
                  <a:pt x="78" y="122"/>
                </a:lnTo>
                <a:lnTo>
                  <a:pt x="78" y="118"/>
                </a:lnTo>
                <a:lnTo>
                  <a:pt x="78" y="114"/>
                </a:lnTo>
                <a:lnTo>
                  <a:pt x="82" y="112"/>
                </a:lnTo>
                <a:lnTo>
                  <a:pt x="85" y="112"/>
                </a:lnTo>
                <a:lnTo>
                  <a:pt x="87" y="112"/>
                </a:lnTo>
                <a:lnTo>
                  <a:pt x="89" y="114"/>
                </a:lnTo>
                <a:lnTo>
                  <a:pt x="93" y="118"/>
                </a:lnTo>
                <a:lnTo>
                  <a:pt x="93" y="86"/>
                </a:lnTo>
                <a:lnTo>
                  <a:pt x="95" y="84"/>
                </a:lnTo>
                <a:lnTo>
                  <a:pt x="97" y="80"/>
                </a:lnTo>
                <a:lnTo>
                  <a:pt x="101" y="80"/>
                </a:lnTo>
                <a:close/>
                <a:moveTo>
                  <a:pt x="51" y="0"/>
                </a:moveTo>
                <a:lnTo>
                  <a:pt x="51" y="0"/>
                </a:lnTo>
                <a:lnTo>
                  <a:pt x="101" y="46"/>
                </a:lnTo>
                <a:lnTo>
                  <a:pt x="57" y="46"/>
                </a:lnTo>
                <a:lnTo>
                  <a:pt x="53" y="44"/>
                </a:lnTo>
                <a:lnTo>
                  <a:pt x="51" y="42"/>
                </a:lnTo>
                <a:lnTo>
                  <a:pt x="51" y="38"/>
                </a:lnTo>
                <a:lnTo>
                  <a:pt x="51" y="0"/>
                </a:lnTo>
                <a:close/>
                <a:moveTo>
                  <a:pt x="8" y="0"/>
                </a:moveTo>
                <a:lnTo>
                  <a:pt x="44" y="0"/>
                </a:lnTo>
                <a:lnTo>
                  <a:pt x="44" y="38"/>
                </a:lnTo>
                <a:lnTo>
                  <a:pt x="46" y="44"/>
                </a:lnTo>
                <a:lnTo>
                  <a:pt x="47" y="48"/>
                </a:lnTo>
                <a:lnTo>
                  <a:pt x="51" y="52"/>
                </a:lnTo>
                <a:lnTo>
                  <a:pt x="57" y="52"/>
                </a:lnTo>
                <a:lnTo>
                  <a:pt x="101" y="52"/>
                </a:lnTo>
                <a:lnTo>
                  <a:pt x="101" y="72"/>
                </a:lnTo>
                <a:lnTo>
                  <a:pt x="95" y="74"/>
                </a:lnTo>
                <a:lnTo>
                  <a:pt x="91" y="76"/>
                </a:lnTo>
                <a:lnTo>
                  <a:pt x="87" y="82"/>
                </a:lnTo>
                <a:lnTo>
                  <a:pt x="87" y="86"/>
                </a:lnTo>
                <a:lnTo>
                  <a:pt x="87" y="105"/>
                </a:lnTo>
                <a:lnTo>
                  <a:pt x="85" y="105"/>
                </a:lnTo>
                <a:lnTo>
                  <a:pt x="80" y="107"/>
                </a:lnTo>
                <a:lnTo>
                  <a:pt x="74" y="109"/>
                </a:lnTo>
                <a:lnTo>
                  <a:pt x="72" y="112"/>
                </a:lnTo>
                <a:lnTo>
                  <a:pt x="70" y="118"/>
                </a:lnTo>
                <a:lnTo>
                  <a:pt x="72" y="124"/>
                </a:lnTo>
                <a:lnTo>
                  <a:pt x="74" y="128"/>
                </a:lnTo>
                <a:lnTo>
                  <a:pt x="80" y="131"/>
                </a:lnTo>
                <a:lnTo>
                  <a:pt x="8" y="131"/>
                </a:lnTo>
                <a:lnTo>
                  <a:pt x="4" y="131"/>
                </a:lnTo>
                <a:lnTo>
                  <a:pt x="2" y="129"/>
                </a:lnTo>
                <a:lnTo>
                  <a:pt x="0" y="126"/>
                </a:lnTo>
                <a:lnTo>
                  <a:pt x="0" y="6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156" name="그룹 56"/>
          <p:cNvGrpSpPr/>
          <p:nvPr/>
        </p:nvGrpSpPr>
        <p:grpSpPr>
          <a:xfrm>
            <a:off x="8227060" y="1323340"/>
            <a:ext cx="1008380" cy="1008380"/>
            <a:chOff x="8227060" y="1323340"/>
            <a:chExt cx="1008380" cy="1008380"/>
          </a:xfrm>
        </p:grpSpPr>
        <p:sp>
          <p:nvSpPr>
            <p:cNvPr id="141" name="Rect 0"/>
            <p:cNvSpPr>
              <a:spLocks/>
            </p:cNvSpPr>
            <p:nvPr/>
          </p:nvSpPr>
          <p:spPr>
            <a:xfrm>
              <a:off x="8227060" y="1323340"/>
              <a:ext cx="1008380" cy="1008380"/>
            </a:xfrm>
            <a:prstGeom prst="ellipse">
              <a:avLst/>
            </a:prstGeom>
            <a:solidFill>
              <a:srgbClr val="00206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47" name="Group 5"/>
            <p:cNvGrpSpPr/>
            <p:nvPr/>
          </p:nvGrpSpPr>
          <p:grpSpPr>
            <a:xfrm>
              <a:off x="8510905" y="1612265"/>
              <a:ext cx="460375" cy="414655"/>
              <a:chOff x="8510905" y="1612265"/>
              <a:chExt cx="460375" cy="414655"/>
            </a:xfrm>
            <a:solidFill>
              <a:schemeClr val="bg1"/>
            </a:solidFill>
          </p:grpSpPr>
          <p:sp>
            <p:nvSpPr>
              <p:cNvPr id="148" name="Rect 0"/>
              <p:cNvSpPr>
                <a:spLocks/>
              </p:cNvSpPr>
              <p:nvPr/>
            </p:nvSpPr>
            <p:spPr>
              <a:xfrm>
                <a:off x="8544560" y="1941830"/>
                <a:ext cx="80645" cy="8636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9" name="Rect 0"/>
              <p:cNvSpPr>
                <a:spLocks/>
              </p:cNvSpPr>
              <p:nvPr/>
            </p:nvSpPr>
            <p:spPr>
              <a:xfrm>
                <a:off x="8652510" y="1884680"/>
                <a:ext cx="92075" cy="142875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0" name="Rect 0"/>
              <p:cNvSpPr>
                <a:spLocks/>
              </p:cNvSpPr>
              <p:nvPr/>
            </p:nvSpPr>
            <p:spPr>
              <a:xfrm>
                <a:off x="8771890" y="1822450"/>
                <a:ext cx="80645" cy="205740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1" name="Rect 0"/>
              <p:cNvSpPr>
                <a:spLocks/>
              </p:cNvSpPr>
              <p:nvPr/>
            </p:nvSpPr>
            <p:spPr>
              <a:xfrm>
                <a:off x="8884920" y="1765935"/>
                <a:ext cx="86360" cy="262255"/>
              </a:xfrm>
              <a:prstGeom prst="rect">
                <a:avLst/>
              </a:pr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2" name="Rect 0"/>
              <p:cNvSpPr>
                <a:spLocks/>
              </p:cNvSpPr>
              <p:nvPr/>
            </p:nvSpPr>
            <p:spPr>
              <a:xfrm>
                <a:off x="8510905" y="1612265"/>
                <a:ext cx="461010" cy="273685"/>
              </a:xfrm>
              <a:custGeom>
                <a:avLst/>
                <a:gdLst>
                  <a:gd name="TX0" fmla="*/ 70 w 83"/>
                  <a:gd name="TY0" fmla="*/ 10 h 50"/>
                  <a:gd name="TX1" fmla="*/ 55 w 83"/>
                  <a:gd name="TY1" fmla="*/ 10 h 50"/>
                  <a:gd name="TX2" fmla="*/ 36 w 83"/>
                  <a:gd name="TY2" fmla="*/ 26 h 50"/>
                  <a:gd name="TX3" fmla="*/ 25 w 83"/>
                  <a:gd name="TY3" fmla="*/ 20 h 50"/>
                  <a:gd name="TX4" fmla="*/ 0 w 83"/>
                  <a:gd name="TY4" fmla="*/ 41 h 50"/>
                  <a:gd name="TX5" fmla="*/ 0 w 83"/>
                  <a:gd name="TY5" fmla="*/ 48 h 50"/>
                  <a:gd name="TX6" fmla="*/ 25 w 83"/>
                  <a:gd name="TY6" fmla="*/ 26 h 50"/>
                  <a:gd name="TX7" fmla="*/ 36 w 83"/>
                  <a:gd name="TY7" fmla="*/ 31 h 50"/>
                  <a:gd name="TX8" fmla="*/ 57 w 83"/>
                  <a:gd name="TY8" fmla="*/ 15 h 50"/>
                  <a:gd name="TX9" fmla="*/ 72 w 83"/>
                  <a:gd name="TY9" fmla="*/ 15 h 50"/>
                  <a:gd name="TX10" fmla="*/ 81 w 83"/>
                  <a:gd name="TY10" fmla="*/ 6 h 50"/>
                  <a:gd name="TX11" fmla="*/ 81 w 83"/>
                  <a:gd name="TY11" fmla="*/ 0 h 50"/>
                  <a:gd name="TX12" fmla="*/ 70 w 83"/>
                  <a:gd name="TY12" fmla="*/ 10 h 50"/>
                </a:gdLst>
                <a:ahLst/>
                <a:cxnLst>
                  <a:cxn ang="0">
                    <a:pos x="TX0" y="TY0"/>
                  </a:cxn>
                  <a:cxn ang="0">
                    <a:pos x="TX1" y="TY1"/>
                  </a:cxn>
                  <a:cxn ang="0">
                    <a:pos x="TX2" y="TY2"/>
                  </a:cxn>
                  <a:cxn ang="0">
                    <a:pos x="TX3" y="TY3"/>
                  </a:cxn>
                  <a:cxn ang="0">
                    <a:pos x="TX4" y="TY4"/>
                  </a:cxn>
                  <a:cxn ang="0">
                    <a:pos x="TX5" y="TY5"/>
                  </a:cxn>
                  <a:cxn ang="0">
                    <a:pos x="TX6" y="TY6"/>
                  </a:cxn>
                  <a:cxn ang="0">
                    <a:pos x="TX7" y="TY7"/>
                  </a:cxn>
                  <a:cxn ang="0">
                    <a:pos x="TX8" y="TY8"/>
                  </a:cxn>
                  <a:cxn ang="0">
                    <a:pos x="TX9" y="TY9"/>
                  </a:cxn>
                  <a:cxn ang="0">
                    <a:pos x="TX10" y="TY10"/>
                  </a:cxn>
                  <a:cxn ang="0">
                    <a:pos x="TX11" y="TY11"/>
                  </a:cxn>
                  <a:cxn ang="0">
                    <a:pos x="TX12" y="TY12"/>
                  </a:cxn>
                </a:cxnLst>
                <a:rect l="l" t="t" r="r" b="b"/>
                <a:pathLst>
                  <a:path w="83" h="50">
                    <a:moveTo>
                      <a:pt x="70" y="10"/>
                    </a:moveTo>
                    <a:lnTo>
                      <a:pt x="55" y="10"/>
                    </a:lnTo>
                    <a:lnTo>
                      <a:pt x="36" y="26"/>
                    </a:lnTo>
                    <a:lnTo>
                      <a:pt x="25" y="20"/>
                    </a:lnTo>
                    <a:lnTo>
                      <a:pt x="0" y="41"/>
                    </a:lnTo>
                    <a:lnTo>
                      <a:pt x="0" y="48"/>
                    </a:lnTo>
                    <a:lnTo>
                      <a:pt x="25" y="26"/>
                    </a:lnTo>
                    <a:lnTo>
                      <a:pt x="36" y="31"/>
                    </a:lnTo>
                    <a:lnTo>
                      <a:pt x="57" y="15"/>
                    </a:lnTo>
                    <a:lnTo>
                      <a:pt x="72" y="15"/>
                    </a:lnTo>
                    <a:lnTo>
                      <a:pt x="81" y="6"/>
                    </a:lnTo>
                    <a:lnTo>
                      <a:pt x="81" y="0"/>
                    </a:lnTo>
                    <a:lnTo>
                      <a:pt x="70" y="10"/>
                    </a:lnTo>
                    <a:close/>
                  </a:path>
                </a:pathLst>
              </a:custGeom>
              <a:grpFill/>
              <a:ln w="0">
                <a:noFill/>
                <a:prstDash/>
              </a:ln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153" name="Rect 0"/>
          <p:cNvSpPr>
            <a:spLocks/>
          </p:cNvSpPr>
          <p:nvPr/>
        </p:nvSpPr>
        <p:spPr>
          <a:xfrm>
            <a:off x="1209675" y="4284345"/>
            <a:ext cx="3200400" cy="64633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연도별 유동인구 데이터</a:t>
            </a:r>
            <a:r>
              <a:rPr lang="en-US" altLang="ko-KR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</a:t>
            </a:r>
            <a:r>
              <a:rPr lang="ko-KR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상주인구 데이터와 매칭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&gt; 간결한 문체를 사용해 효율적인 의사소통 진행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154" name="Rect 0"/>
          <p:cNvSpPr>
            <a:spLocks/>
          </p:cNvSpPr>
          <p:nvPr/>
        </p:nvSpPr>
        <p:spPr>
          <a:xfrm>
            <a:off x="4662170" y="3606800"/>
            <a:ext cx="3200400" cy="1385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Metal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oxide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(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ZnO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ZTO,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InO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ITO, IZO, IGZO),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Ti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/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TiN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Ta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/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TaN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Al</a:t>
            </a:r>
            <a:r>
              <a:rPr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Cu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W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Ru의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altLang="en-US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많은 종류</a:t>
            </a:r>
            <a:r>
              <a:rPr lang="ko-KR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의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metal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박막 </a:t>
            </a:r>
            <a:r>
              <a:rPr lang="ko-KR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연구</a:t>
            </a:r>
            <a:r>
              <a:rPr lang="en-US" altLang="ko-KR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경험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Metal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막질 분석 경험 다수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&gt; 새로운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metal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물질이라도 기존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metal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지식과 논문 검색을 통해 빠른 지식 습득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155" name="Rect 0"/>
          <p:cNvSpPr>
            <a:spLocks/>
          </p:cNvSpPr>
          <p:nvPr/>
        </p:nvSpPr>
        <p:spPr>
          <a:xfrm>
            <a:off x="8117205" y="2747645"/>
            <a:ext cx="3834130" cy="15703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P</a:t>
            </a:r>
            <a:r>
              <a:rPr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ython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을 활용한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공공데이터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분석 경험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엑셀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을 통한 장비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raw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data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가공, 분석 경험 다수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&gt; 박막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증착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장비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raw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data를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python을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활용한 장비 내 DC, RF,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gas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flow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압력, ESC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voltage등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부터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wafer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두께,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Rs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비저항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연관성 찾기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SEM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image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,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grain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</a:t>
            </a:r>
            <a:r>
              <a:rPr lang="ko-KR" sz="12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image</a:t>
            </a:r>
            <a:r>
              <a:rPr lang="ko-KR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charset="0"/>
                <a:ea typeface="KoPubWorld돋움체 Medium" charset="0"/>
              </a:rPr>
              <a:t> 공정 변화 전후 비교까지</a:t>
            </a: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200" dirty="0">
              <a:solidFill>
                <a:srgbClr val="000000">
                  <a:lumMod val="75000"/>
                  <a:lumOff val="25000"/>
                </a:srgbClr>
              </a:solidFill>
              <a:latin typeface="KoPubWorld돋움체 Medium" charset="0"/>
              <a:ea typeface="KoPubWorld돋움체 Medium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647786" y="221218"/>
            <a:ext cx="2002471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한계점</a:t>
            </a: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 및 향후 과제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32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33" name="Rect 0"/>
          <p:cNvCxnSpPr/>
          <p:nvPr/>
        </p:nvCxnSpPr>
        <p:spPr>
          <a:xfrm flipV="1">
            <a:off x="2793320" y="304802"/>
            <a:ext cx="9398680" cy="76583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880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7539"/>
          <a:stretch/>
        </p:blipFill>
        <p:spPr>
          <a:xfrm>
            <a:off x="0" y="-27000"/>
            <a:ext cx="12192000" cy="6912000"/>
          </a:xfrm>
          <a:prstGeom prst="rect">
            <a:avLst/>
          </a:prstGeom>
          <a:noFill/>
        </p:spPr>
      </p:pic>
      <p:sp>
        <p:nvSpPr>
          <p:cNvPr id="9" name="Rect 0"/>
          <p:cNvSpPr txBox="1">
            <a:spLocks/>
          </p:cNvSpPr>
          <p:nvPr/>
        </p:nvSpPr>
        <p:spPr>
          <a:xfrm>
            <a:off x="4897120" y="6523990"/>
            <a:ext cx="2413635" cy="200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700">
                <a:solidFill>
                  <a:schemeClr val="bg1"/>
                </a:solidFill>
                <a:latin typeface="맑은 고딕" charset="0"/>
                <a:ea typeface="맑은 고딕" charset="0"/>
              </a:rPr>
              <a:t>Copyright ⓒ 2017. DingDingShop All rights Reserved </a:t>
            </a:r>
            <a:endParaRPr lang="ko-KR" altLang="en-US" sz="7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chemeClr val="accent5">
              <a:lumMod val="50000"/>
              <a:alpha val="8674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5744450" y="3430270"/>
            <a:ext cx="705642" cy="276999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200" dirty="0" err="1" smtClean="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Traffico</a:t>
            </a:r>
            <a:endParaRPr lang="ko-KR" altLang="en-US" sz="1200" dirty="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Light" charset="0"/>
              <a:ea typeface="KoPubWorld돋움체 Light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5341620" y="3077210"/>
            <a:ext cx="152463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40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Light" charset="0"/>
                <a:ea typeface="KoPubWorld돋움체 Light" charset="0"/>
              </a:rPr>
              <a:t>감사합니다</a:t>
            </a:r>
            <a:endParaRPr lang="ko-KR" altLang="en-US" sz="240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Light" charset="0"/>
              <a:ea typeface="KoPubWorld돋움체 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7539"/>
          <a:stretch/>
        </p:blipFill>
        <p:spPr>
          <a:xfrm>
            <a:off x="0" y="-27000"/>
            <a:ext cx="12192000" cy="6912000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-8131" y="2117"/>
            <a:ext cx="12193270" cy="6859270"/>
          </a:xfrm>
          <a:prstGeom prst="rect">
            <a:avLst/>
          </a:prstGeom>
          <a:solidFill>
            <a:schemeClr val="accent5">
              <a:lumMod val="50000"/>
              <a:alpha val="85957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897120" y="6523990"/>
            <a:ext cx="2414270" cy="2012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700">
                <a:solidFill>
                  <a:schemeClr val="bg1"/>
                </a:solidFill>
                <a:latin typeface="맑은 고딕" charset="0"/>
                <a:ea typeface="맑은 고딕" charset="0"/>
              </a:rPr>
              <a:t>Copyright ⓒ 2017. DingDingShop All rights Reserved </a:t>
            </a:r>
            <a:endParaRPr lang="ko-KR" altLang="en-US" sz="7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5600700" y="3077210"/>
            <a:ext cx="1006475" cy="4610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2400">
                <a:ln w="9525" cap="flat" cmpd="sng">
                  <a:solidFill>
                    <a:schemeClr val="bg1">
                      <a:alpha val="7843"/>
                    </a:schemeClr>
                  </a:solidFill>
                  <a:prstDash val="solid"/>
                </a:ln>
                <a:solidFill>
                  <a:schemeClr val="bg1"/>
                </a:solidFill>
                <a:latin typeface="KoPubWorld돋움체 Bold" charset="0"/>
                <a:ea typeface="KoPubWorld돋움체 Bold" charset="0"/>
              </a:rPr>
              <a:t>Q &amp; A</a:t>
            </a:r>
            <a:endParaRPr lang="ko-KR" altLang="en-US" sz="2400">
              <a:ln w="9525" cap="flat" cmpd="sng">
                <a:solidFill>
                  <a:schemeClr val="bg1">
                    <a:alpha val="7843"/>
                  </a:schemeClr>
                </a:solidFill>
                <a:prstDash val="solid"/>
              </a:ln>
              <a:solidFill>
                <a:schemeClr val="bg1"/>
              </a:solidFill>
              <a:latin typeface="KoPubWorld돋움체 Bold" charset="0"/>
              <a:ea typeface="KoPubWorld돋움체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647786" y="221218"/>
            <a:ext cx="1531188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주제 선정 배경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 0"/>
          <p:cNvSpPr>
            <a:spLocks/>
          </p:cNvSpPr>
          <p:nvPr/>
        </p:nvSpPr>
        <p:spPr>
          <a:xfrm>
            <a:off x="2189004" y="287267"/>
            <a:ext cx="182245" cy="182245"/>
          </a:xfrm>
          <a:prstGeom prst="ellipse">
            <a:avLst/>
          </a:prstGeom>
          <a:solidFill>
            <a:schemeClr val="bg1"/>
          </a:solidFill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488000" y="1290966"/>
            <a:ext cx="3606879" cy="69803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운전 주의 구역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 대한</a:t>
            </a:r>
            <a:endParaRPr lang="en-US" altLang="ko-KR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과거 데이터 통합 및 시각화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08179" y="1290966"/>
            <a:ext cx="3606879" cy="698034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웹사이트 및 서버 구축을 통한</a:t>
            </a:r>
            <a:endParaRPr lang="en-US" altLang="ko-KR" dirty="0" smtClean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accent4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이용자의 편의성</a:t>
            </a:r>
            <a:r>
              <a:rPr lang="ko-KR" altLang="en-US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고려</a:t>
            </a:r>
            <a:endParaRPr lang="ko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17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44075" y="852068"/>
            <a:ext cx="2305762" cy="5744931"/>
          </a:xfrm>
          <a:prstGeom prst="roundRect">
            <a:avLst>
              <a:gd name="adj" fmla="val 7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144075" y="852068"/>
            <a:ext cx="2305762" cy="488932"/>
          </a:xfrm>
          <a:custGeom>
            <a:avLst/>
            <a:gdLst>
              <a:gd name="connsiteX0" fmla="*/ 215378 w 2736000"/>
              <a:gd name="connsiteY0" fmla="*/ 0 h 488932"/>
              <a:gd name="connsiteX1" fmla="*/ 2520622 w 2736000"/>
              <a:gd name="connsiteY1" fmla="*/ 0 h 488932"/>
              <a:gd name="connsiteX2" fmla="*/ 2736000 w 2736000"/>
              <a:gd name="connsiteY2" fmla="*/ 215378 h 488932"/>
              <a:gd name="connsiteX3" fmla="*/ 2736000 w 2736000"/>
              <a:gd name="connsiteY3" fmla="*/ 488932 h 488932"/>
              <a:gd name="connsiteX4" fmla="*/ 0 w 2736000"/>
              <a:gd name="connsiteY4" fmla="*/ 488932 h 488932"/>
              <a:gd name="connsiteX5" fmla="*/ 0 w 2736000"/>
              <a:gd name="connsiteY5" fmla="*/ 215378 h 488932"/>
              <a:gd name="connsiteX6" fmla="*/ 215378 w 2736000"/>
              <a:gd name="connsiteY6" fmla="*/ 0 h 48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6000" h="488932">
                <a:moveTo>
                  <a:pt x="215378" y="0"/>
                </a:moveTo>
                <a:lnTo>
                  <a:pt x="2520622" y="0"/>
                </a:lnTo>
                <a:cubicBezTo>
                  <a:pt x="2639572" y="0"/>
                  <a:pt x="2736000" y="96428"/>
                  <a:pt x="2736000" y="215378"/>
                </a:cubicBezTo>
                <a:lnTo>
                  <a:pt x="2736000" y="488932"/>
                </a:lnTo>
                <a:lnTo>
                  <a:pt x="0" y="488932"/>
                </a:lnTo>
                <a:lnTo>
                  <a:pt x="0" y="215378"/>
                </a:lnTo>
                <a:cubicBezTo>
                  <a:pt x="0" y="96428"/>
                  <a:pt x="96428" y="0"/>
                  <a:pt x="215378" y="0"/>
                </a:cubicBez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179770" y="852068"/>
            <a:ext cx="2305762" cy="5744931"/>
          </a:xfrm>
          <a:prstGeom prst="roundRect">
            <a:avLst>
              <a:gd name="adj" fmla="val 7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4179770" y="852068"/>
            <a:ext cx="2305762" cy="488932"/>
          </a:xfrm>
          <a:custGeom>
            <a:avLst/>
            <a:gdLst>
              <a:gd name="connsiteX0" fmla="*/ 215378 w 2736000"/>
              <a:gd name="connsiteY0" fmla="*/ 0 h 488932"/>
              <a:gd name="connsiteX1" fmla="*/ 2520622 w 2736000"/>
              <a:gd name="connsiteY1" fmla="*/ 0 h 488932"/>
              <a:gd name="connsiteX2" fmla="*/ 2736000 w 2736000"/>
              <a:gd name="connsiteY2" fmla="*/ 215378 h 488932"/>
              <a:gd name="connsiteX3" fmla="*/ 2736000 w 2736000"/>
              <a:gd name="connsiteY3" fmla="*/ 488932 h 488932"/>
              <a:gd name="connsiteX4" fmla="*/ 0 w 2736000"/>
              <a:gd name="connsiteY4" fmla="*/ 488932 h 488932"/>
              <a:gd name="connsiteX5" fmla="*/ 0 w 2736000"/>
              <a:gd name="connsiteY5" fmla="*/ 215378 h 488932"/>
              <a:gd name="connsiteX6" fmla="*/ 215378 w 2736000"/>
              <a:gd name="connsiteY6" fmla="*/ 0 h 48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6000" h="488932">
                <a:moveTo>
                  <a:pt x="215378" y="0"/>
                </a:moveTo>
                <a:lnTo>
                  <a:pt x="2520622" y="0"/>
                </a:lnTo>
                <a:cubicBezTo>
                  <a:pt x="2639572" y="0"/>
                  <a:pt x="2736000" y="96428"/>
                  <a:pt x="2736000" y="215378"/>
                </a:cubicBezTo>
                <a:lnTo>
                  <a:pt x="2736000" y="488932"/>
                </a:lnTo>
                <a:lnTo>
                  <a:pt x="0" y="488932"/>
                </a:lnTo>
                <a:lnTo>
                  <a:pt x="0" y="215378"/>
                </a:lnTo>
                <a:cubicBezTo>
                  <a:pt x="0" y="96428"/>
                  <a:pt x="96428" y="0"/>
                  <a:pt x="215378" y="0"/>
                </a:cubicBez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구조화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606231" y="852068"/>
            <a:ext cx="2305762" cy="5744931"/>
          </a:xfrm>
          <a:prstGeom prst="roundRect">
            <a:avLst>
              <a:gd name="adj" fmla="val 7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6606231" y="852068"/>
            <a:ext cx="2305762" cy="488932"/>
          </a:xfrm>
          <a:custGeom>
            <a:avLst/>
            <a:gdLst>
              <a:gd name="connsiteX0" fmla="*/ 215378 w 2736000"/>
              <a:gd name="connsiteY0" fmla="*/ 0 h 488932"/>
              <a:gd name="connsiteX1" fmla="*/ 2520622 w 2736000"/>
              <a:gd name="connsiteY1" fmla="*/ 0 h 488932"/>
              <a:gd name="connsiteX2" fmla="*/ 2736000 w 2736000"/>
              <a:gd name="connsiteY2" fmla="*/ 215378 h 488932"/>
              <a:gd name="connsiteX3" fmla="*/ 2736000 w 2736000"/>
              <a:gd name="connsiteY3" fmla="*/ 488932 h 488932"/>
              <a:gd name="connsiteX4" fmla="*/ 0 w 2736000"/>
              <a:gd name="connsiteY4" fmla="*/ 488932 h 488932"/>
              <a:gd name="connsiteX5" fmla="*/ 0 w 2736000"/>
              <a:gd name="connsiteY5" fmla="*/ 215378 h 488932"/>
              <a:gd name="connsiteX6" fmla="*/ 215378 w 2736000"/>
              <a:gd name="connsiteY6" fmla="*/ 0 h 48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6000" h="488932">
                <a:moveTo>
                  <a:pt x="215378" y="0"/>
                </a:moveTo>
                <a:lnTo>
                  <a:pt x="2520622" y="0"/>
                </a:lnTo>
                <a:cubicBezTo>
                  <a:pt x="2639572" y="0"/>
                  <a:pt x="2736000" y="96428"/>
                  <a:pt x="2736000" y="215378"/>
                </a:cubicBezTo>
                <a:lnTo>
                  <a:pt x="2736000" y="488932"/>
                </a:lnTo>
                <a:lnTo>
                  <a:pt x="0" y="488932"/>
                </a:lnTo>
                <a:lnTo>
                  <a:pt x="0" y="215378"/>
                </a:lnTo>
                <a:cubicBezTo>
                  <a:pt x="0" y="96428"/>
                  <a:pt x="96428" y="0"/>
                  <a:pt x="215378" y="0"/>
                </a:cubicBez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전처리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572692" y="852068"/>
            <a:ext cx="2305762" cy="5744931"/>
          </a:xfrm>
          <a:prstGeom prst="roundRect">
            <a:avLst>
              <a:gd name="adj" fmla="val 7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9572692" y="852068"/>
            <a:ext cx="2305762" cy="488932"/>
          </a:xfrm>
          <a:custGeom>
            <a:avLst/>
            <a:gdLst>
              <a:gd name="connsiteX0" fmla="*/ 215378 w 2736000"/>
              <a:gd name="connsiteY0" fmla="*/ 0 h 488932"/>
              <a:gd name="connsiteX1" fmla="*/ 2520622 w 2736000"/>
              <a:gd name="connsiteY1" fmla="*/ 0 h 488932"/>
              <a:gd name="connsiteX2" fmla="*/ 2736000 w 2736000"/>
              <a:gd name="connsiteY2" fmla="*/ 215378 h 488932"/>
              <a:gd name="connsiteX3" fmla="*/ 2736000 w 2736000"/>
              <a:gd name="connsiteY3" fmla="*/ 488932 h 488932"/>
              <a:gd name="connsiteX4" fmla="*/ 0 w 2736000"/>
              <a:gd name="connsiteY4" fmla="*/ 488932 h 488932"/>
              <a:gd name="connsiteX5" fmla="*/ 0 w 2736000"/>
              <a:gd name="connsiteY5" fmla="*/ 215378 h 488932"/>
              <a:gd name="connsiteX6" fmla="*/ 215378 w 2736000"/>
              <a:gd name="connsiteY6" fmla="*/ 0 h 48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6000" h="488932">
                <a:moveTo>
                  <a:pt x="215378" y="0"/>
                </a:moveTo>
                <a:lnTo>
                  <a:pt x="2520622" y="0"/>
                </a:lnTo>
                <a:cubicBezTo>
                  <a:pt x="2639572" y="0"/>
                  <a:pt x="2736000" y="96428"/>
                  <a:pt x="2736000" y="215378"/>
                </a:cubicBezTo>
                <a:lnTo>
                  <a:pt x="2736000" y="488932"/>
                </a:lnTo>
                <a:lnTo>
                  <a:pt x="0" y="488932"/>
                </a:lnTo>
                <a:lnTo>
                  <a:pt x="0" y="215378"/>
                </a:lnTo>
                <a:cubicBezTo>
                  <a:pt x="0" y="96428"/>
                  <a:pt x="96428" y="0"/>
                  <a:pt x="215378" y="0"/>
                </a:cubicBezTo>
                <a:close/>
              </a:path>
            </a:pathLst>
          </a:cu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시각화</a:t>
            </a:r>
            <a:endParaRPr lang="ko-KR" altLang="en-US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21348" y="1662800"/>
            <a:ext cx="1875527" cy="928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정제</a:t>
            </a:r>
            <a:endParaRPr lang="ko-KR" altLang="en-US" dirty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46662" y="4309891"/>
            <a:ext cx="2066925" cy="1428155"/>
            <a:chOff x="1246662" y="1845774"/>
            <a:chExt cx="2066925" cy="1428155"/>
          </a:xfrm>
        </p:grpSpPr>
        <p:sp>
          <p:nvSpPr>
            <p:cNvPr id="18" name="육각형 17"/>
            <p:cNvSpPr/>
            <p:nvPr/>
          </p:nvSpPr>
          <p:spPr>
            <a:xfrm>
              <a:off x="1276308" y="2390069"/>
              <a:ext cx="2007635" cy="883860"/>
            </a:xfrm>
            <a:prstGeom prst="hexagon">
              <a:avLst>
                <a:gd name="adj" fmla="val 36997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ko-KR" altLang="en-US" sz="1600" dirty="0" smtClean="0">
                  <a:solidFill>
                    <a:srgbClr val="40404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전국 교통</a:t>
              </a:r>
              <a:endParaRPr lang="en-US" altLang="ko-KR" sz="16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600" dirty="0" smtClean="0">
                  <a:solidFill>
                    <a:srgbClr val="40404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수집</a:t>
              </a:r>
              <a:endParaRPr lang="ko-KR" altLang="en-US" sz="1600" dirty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29" name="Picture 5" descr="https://www.its.go.kr/css/images/common/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662" y="1845774"/>
              <a:ext cx="2066925" cy="42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1276308" y="1584177"/>
            <a:ext cx="2007635" cy="2030048"/>
            <a:chOff x="1276308" y="3508932"/>
            <a:chExt cx="2007635" cy="2030048"/>
          </a:xfrm>
        </p:grpSpPr>
        <p:sp>
          <p:nvSpPr>
            <p:cNvPr id="35" name="육각형 34"/>
            <p:cNvSpPr/>
            <p:nvPr/>
          </p:nvSpPr>
          <p:spPr>
            <a:xfrm>
              <a:off x="1276308" y="4655120"/>
              <a:ext cx="2007635" cy="883860"/>
            </a:xfrm>
            <a:prstGeom prst="hexagon">
              <a:avLst>
                <a:gd name="adj" fmla="val 36997"/>
                <a:gd name="vf" fmla="val 11547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lang="ko-KR" altLang="en-US" sz="1600" dirty="0" err="1" smtClean="0">
                  <a:solidFill>
                    <a:srgbClr val="40404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크롤링</a:t>
              </a:r>
              <a:endParaRPr lang="ko-KR" altLang="en-US" sz="1600" dirty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pic>
          <p:nvPicPr>
            <p:cNvPr id="1031" name="Picture 7" descr="인스타그램 로고 ai, png 다운로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656" y="3508932"/>
              <a:ext cx="1326600" cy="132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544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>
            <a:off x="563245" y="295275"/>
            <a:ext cx="46355" cy="396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60" y="1101911"/>
            <a:ext cx="5013808" cy="51763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256972" y="4474086"/>
            <a:ext cx="2191028" cy="756022"/>
          </a:xfrm>
          <a:prstGeom prst="rect">
            <a:avLst/>
          </a:prstGeom>
          <a:noFill/>
          <a:ln w="28575"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56972" y="5408978"/>
            <a:ext cx="2191028" cy="756022"/>
          </a:xfrm>
          <a:prstGeom prst="rect">
            <a:avLst/>
          </a:prstGeom>
          <a:noFill/>
          <a:ln w="28575">
            <a:solidFill>
              <a:srgbClr val="A7A7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6286209" y="1101911"/>
          <a:ext cx="5767460" cy="166103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79230">
                  <a:extLst>
                    <a:ext uri="{9D8B030D-6E8A-4147-A177-3AD203B41FA5}">
                      <a16:colId xmlns:a16="http://schemas.microsoft.com/office/drawing/2014/main" val="3040238461"/>
                    </a:ext>
                  </a:extLst>
                </a:gridCol>
                <a:gridCol w="480505">
                  <a:extLst>
                    <a:ext uri="{9D8B030D-6E8A-4147-A177-3AD203B41FA5}">
                      <a16:colId xmlns:a16="http://schemas.microsoft.com/office/drawing/2014/main" val="3996256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6586738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09176318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618970476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513752921"/>
                    </a:ext>
                  </a:extLst>
                </a:gridCol>
                <a:gridCol w="288000">
                  <a:extLst>
                    <a:ext uri="{9D8B030D-6E8A-4147-A177-3AD203B41FA5}">
                      <a16:colId xmlns:a16="http://schemas.microsoft.com/office/drawing/2014/main" val="2351563556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267223149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57153686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009449172"/>
                    </a:ext>
                  </a:extLst>
                </a:gridCol>
                <a:gridCol w="581371">
                  <a:extLst>
                    <a:ext uri="{9D8B030D-6E8A-4147-A177-3AD203B41FA5}">
                      <a16:colId xmlns:a16="http://schemas.microsoft.com/office/drawing/2014/main" val="245075045"/>
                    </a:ext>
                  </a:extLst>
                </a:gridCol>
                <a:gridCol w="322354">
                  <a:extLst>
                    <a:ext uri="{9D8B030D-6E8A-4147-A177-3AD203B41FA5}">
                      <a16:colId xmlns:a16="http://schemas.microsoft.com/office/drawing/2014/main" val="648534879"/>
                    </a:ext>
                  </a:extLst>
                </a:gridCol>
              </a:tblGrid>
              <a:tr h="1249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사고 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생성일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사고</a:t>
                      </a:r>
                      <a:r>
                        <a:rPr lang="en-US" sz="600" u="none" strike="noStrike" dirty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ID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발생 일시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종료 일시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분류코드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분류명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메시지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동경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북위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3523" marR="3523" marT="3523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74247"/>
                  </a:ext>
                </a:extLst>
              </a:tr>
              <a:tr h="2375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en-US" altLang="ko-KR" sz="6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0:36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7294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0:29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0:59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사고 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고덕로 고덕역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E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마트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차로 주의운전 차량고장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127.1556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37.55502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91755"/>
                  </a:ext>
                </a:extLst>
              </a:tr>
              <a:tr h="2375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1:15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7744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1:10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1:40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사고 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봉담과천로 월암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 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서수원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 1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차로 차량사고 주의운전 </a:t>
                      </a:r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126.9566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37.29873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62131"/>
                  </a:ext>
                </a:extLst>
              </a:tr>
              <a:tr h="198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929980"/>
                  </a:ext>
                </a:extLst>
              </a:tr>
              <a:tr h="198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u="none" strike="noStrike" dirty="0" smtClean="0"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7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8:10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2482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8:05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8:35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사고 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한남대교 남 북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차로 교통사고 서울청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127.0128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37.52741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905031"/>
                  </a:ext>
                </a:extLst>
              </a:tr>
              <a:tr h="198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…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040909"/>
                  </a:ext>
                </a:extLst>
              </a:tr>
              <a:tr h="1981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12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marL="2015" marR="2015" marT="201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8:46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2909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8:39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2019-01-01 9:09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행사 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구암로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칠곡영남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차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운암중교앞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차로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운암지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해맞이행사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혼잡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. 50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미터지체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행사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-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128.5659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35.93274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711021"/>
                  </a:ext>
                </a:extLst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6286209" y="826162"/>
            <a:ext cx="5767459" cy="1113902"/>
            <a:chOff x="-1690659" y="4029"/>
            <a:chExt cx="14918051" cy="3010831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-1690659" y="739395"/>
              <a:ext cx="14918051" cy="41298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29" name="꺾인 연결선 28"/>
            <p:cNvCxnSpPr>
              <a:endCxn id="30" idx="1"/>
            </p:cNvCxnSpPr>
            <p:nvPr/>
          </p:nvCxnSpPr>
          <p:spPr>
            <a:xfrm flipV="1">
              <a:off x="-662187" y="336793"/>
              <a:ext cx="1088465" cy="402608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26279" y="4029"/>
              <a:ext cx="4362023" cy="66552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C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column names</a:t>
              </a:r>
              <a:endParaRPr lang="ko-KR" altLang="en-US" sz="1000" b="1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-1024353" y="1128127"/>
              <a:ext cx="1450632" cy="573687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590617" y="1128130"/>
              <a:ext cx="635719" cy="573681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8895020" y="1152376"/>
              <a:ext cx="1953680" cy="507145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53363" y="2349335"/>
              <a:ext cx="1483195" cy="66552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C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data</a:t>
              </a:r>
              <a:endParaRPr lang="ko-KR" altLang="en-US" sz="1000" b="1" dirty="0">
                <a:solidFill>
                  <a:srgbClr val="FFC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37" name="꺾인 연결선 36"/>
            <p:cNvCxnSpPr>
              <a:stCxn id="34" idx="3"/>
              <a:endCxn id="36" idx="0"/>
            </p:cNvCxnSpPr>
            <p:nvPr/>
          </p:nvCxnSpPr>
          <p:spPr>
            <a:xfrm>
              <a:off x="4226336" y="1414971"/>
              <a:ext cx="868626" cy="934364"/>
            </a:xfrm>
            <a:prstGeom prst="bentConnector2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꺾인 연결선 37"/>
            <p:cNvCxnSpPr>
              <a:stCxn id="33" idx="2"/>
              <a:endCxn id="36" idx="1"/>
            </p:cNvCxnSpPr>
            <p:nvPr/>
          </p:nvCxnSpPr>
          <p:spPr>
            <a:xfrm rot="16200000" flipH="1">
              <a:off x="1537022" y="-134246"/>
              <a:ext cx="980285" cy="4652401"/>
            </a:xfrm>
            <a:prstGeom prst="bentConnector2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35" idx="2"/>
              <a:endCxn id="36" idx="3"/>
            </p:cNvCxnSpPr>
            <p:nvPr/>
          </p:nvCxnSpPr>
          <p:spPr>
            <a:xfrm rot="5400000">
              <a:off x="7342920" y="153158"/>
              <a:ext cx="1022578" cy="4035303"/>
            </a:xfrm>
            <a:prstGeom prst="bentConnector2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직사각형 82"/>
          <p:cNvSpPr/>
          <p:nvPr/>
        </p:nvSpPr>
        <p:spPr>
          <a:xfrm>
            <a:off x="647786" y="497557"/>
            <a:ext cx="902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수집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91" name="꺾인 연결선 90"/>
          <p:cNvCxnSpPr/>
          <p:nvPr/>
        </p:nvCxnSpPr>
        <p:spPr>
          <a:xfrm flipV="1">
            <a:off x="5457828" y="2028726"/>
            <a:ext cx="859220" cy="2583863"/>
          </a:xfrm>
          <a:prstGeom prst="bentConnector3">
            <a:avLst>
              <a:gd name="adj1" fmla="val 48669"/>
            </a:avLst>
          </a:prstGeom>
          <a:ln w="28575">
            <a:solidFill>
              <a:srgbClr val="A7A7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표 96"/>
          <p:cNvGraphicFramePr>
            <a:graphicFrameLocks noGrp="1"/>
          </p:cNvGraphicFramePr>
          <p:nvPr>
            <p:extLst/>
          </p:nvPr>
        </p:nvGraphicFramePr>
        <p:xfrm>
          <a:off x="6317048" y="3524051"/>
          <a:ext cx="5641610" cy="115252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38931">
                  <a:extLst>
                    <a:ext uri="{9D8B030D-6E8A-4147-A177-3AD203B41FA5}">
                      <a16:colId xmlns:a16="http://schemas.microsoft.com/office/drawing/2014/main" val="3040238461"/>
                    </a:ext>
                  </a:extLst>
                </a:gridCol>
                <a:gridCol w="222138">
                  <a:extLst>
                    <a:ext uri="{9D8B030D-6E8A-4147-A177-3AD203B41FA5}">
                      <a16:colId xmlns:a16="http://schemas.microsoft.com/office/drawing/2014/main" val="1091763183"/>
                    </a:ext>
                  </a:extLst>
                </a:gridCol>
                <a:gridCol w="318321">
                  <a:extLst>
                    <a:ext uri="{9D8B030D-6E8A-4147-A177-3AD203B41FA5}">
                      <a16:colId xmlns:a16="http://schemas.microsoft.com/office/drawing/2014/main" val="1618970476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513752921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2351563556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1267223149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1571536861"/>
                    </a:ext>
                  </a:extLst>
                </a:gridCol>
                <a:gridCol w="937788">
                  <a:extLst>
                    <a:ext uri="{9D8B030D-6E8A-4147-A177-3AD203B41FA5}">
                      <a16:colId xmlns:a16="http://schemas.microsoft.com/office/drawing/2014/main" val="4009449172"/>
                    </a:ext>
                  </a:extLst>
                </a:gridCol>
                <a:gridCol w="954964">
                  <a:extLst>
                    <a:ext uri="{9D8B030D-6E8A-4147-A177-3AD203B41FA5}">
                      <a16:colId xmlns:a16="http://schemas.microsoft.com/office/drawing/2014/main" val="245075045"/>
                    </a:ext>
                  </a:extLst>
                </a:gridCol>
                <a:gridCol w="174046">
                  <a:extLst>
                    <a:ext uri="{9D8B030D-6E8A-4147-A177-3AD203B41FA5}">
                      <a16:colId xmlns:a16="http://schemas.microsoft.com/office/drawing/2014/main" val="648534879"/>
                    </a:ext>
                  </a:extLst>
                </a:gridCol>
                <a:gridCol w="222138">
                  <a:extLst>
                    <a:ext uri="{9D8B030D-6E8A-4147-A177-3AD203B41FA5}">
                      <a16:colId xmlns:a16="http://schemas.microsoft.com/office/drawing/2014/main" val="1480069082"/>
                    </a:ext>
                  </a:extLst>
                </a:gridCol>
                <a:gridCol w="561069">
                  <a:extLst>
                    <a:ext uri="{9D8B030D-6E8A-4147-A177-3AD203B41FA5}">
                      <a16:colId xmlns:a16="http://schemas.microsoft.com/office/drawing/2014/main" val="2122192202"/>
                    </a:ext>
                  </a:extLst>
                </a:gridCol>
                <a:gridCol w="338931">
                  <a:extLst>
                    <a:ext uri="{9D8B030D-6E8A-4147-A177-3AD203B41FA5}">
                      <a16:colId xmlns:a16="http://schemas.microsoft.com/office/drawing/2014/main" val="2141913119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1923278293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4097677836"/>
                    </a:ext>
                  </a:extLst>
                </a:gridCol>
              </a:tblGrid>
              <a:tr h="260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POI_SN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도로번호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구간명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시작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시작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Y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종료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종료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Y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시작주소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종료주소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방향명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구간길이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REGIST_DT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LEDCD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센터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센터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Y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74247"/>
                  </a:ext>
                </a:extLst>
              </a:tr>
              <a:tr h="2973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2020110001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송라리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126.8957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37.25148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126.9085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37.28325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화성시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매송면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야목리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1128-8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화성시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매송면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송라리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107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상하행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3.8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4159031000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37.2674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126.9056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91755"/>
                  </a:ext>
                </a:extLst>
              </a:tr>
              <a:tr h="2973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2020110002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여주터널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127.7168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37.27277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127.7474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37.27382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여주시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강천면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간매리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332-1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여주시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강천면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부평리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452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상하행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4167037000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37.27263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127.7321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62131"/>
                  </a:ext>
                </a:extLst>
              </a:tr>
              <a:tr h="297320"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2020110003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42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양지고가차도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127.294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37.23364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37.23644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용인시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처인구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양지면 양지리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171-1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경기 용인시 </a:t>
                      </a:r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처인구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양지면 양지리 산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63-8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상하행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0.3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4146136000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37.2347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127.2974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929980"/>
                  </a:ext>
                </a:extLst>
              </a:tr>
            </a:tbl>
          </a:graphicData>
        </a:graphic>
      </p:graphicFrame>
      <p:cxnSp>
        <p:nvCxnSpPr>
          <p:cNvPr id="40" name="꺾인 연결선 39"/>
          <p:cNvCxnSpPr>
            <a:stCxn id="22" idx="3"/>
            <a:endCxn id="97" idx="1"/>
          </p:cNvCxnSpPr>
          <p:nvPr/>
        </p:nvCxnSpPr>
        <p:spPr>
          <a:xfrm flipV="1">
            <a:off x="5448000" y="4100314"/>
            <a:ext cx="869048" cy="1686675"/>
          </a:xfrm>
          <a:prstGeom prst="bentConnector3">
            <a:avLst>
              <a:gd name="adj1" fmla="val 58589"/>
            </a:avLst>
          </a:prstGeom>
          <a:ln w="28575">
            <a:solidFill>
              <a:srgbClr val="A7A7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6317048" y="4832714"/>
          <a:ext cx="5641610" cy="115252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38931">
                  <a:extLst>
                    <a:ext uri="{9D8B030D-6E8A-4147-A177-3AD203B41FA5}">
                      <a16:colId xmlns:a16="http://schemas.microsoft.com/office/drawing/2014/main" val="3040238461"/>
                    </a:ext>
                  </a:extLst>
                </a:gridCol>
                <a:gridCol w="222138">
                  <a:extLst>
                    <a:ext uri="{9D8B030D-6E8A-4147-A177-3AD203B41FA5}">
                      <a16:colId xmlns:a16="http://schemas.microsoft.com/office/drawing/2014/main" val="1091763183"/>
                    </a:ext>
                  </a:extLst>
                </a:gridCol>
                <a:gridCol w="318321">
                  <a:extLst>
                    <a:ext uri="{9D8B030D-6E8A-4147-A177-3AD203B41FA5}">
                      <a16:colId xmlns:a16="http://schemas.microsoft.com/office/drawing/2014/main" val="1618970476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513752921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2351563556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1267223149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1571536861"/>
                    </a:ext>
                  </a:extLst>
                </a:gridCol>
                <a:gridCol w="937788">
                  <a:extLst>
                    <a:ext uri="{9D8B030D-6E8A-4147-A177-3AD203B41FA5}">
                      <a16:colId xmlns:a16="http://schemas.microsoft.com/office/drawing/2014/main" val="4009449172"/>
                    </a:ext>
                  </a:extLst>
                </a:gridCol>
                <a:gridCol w="954964">
                  <a:extLst>
                    <a:ext uri="{9D8B030D-6E8A-4147-A177-3AD203B41FA5}">
                      <a16:colId xmlns:a16="http://schemas.microsoft.com/office/drawing/2014/main" val="245075045"/>
                    </a:ext>
                  </a:extLst>
                </a:gridCol>
                <a:gridCol w="174046">
                  <a:extLst>
                    <a:ext uri="{9D8B030D-6E8A-4147-A177-3AD203B41FA5}">
                      <a16:colId xmlns:a16="http://schemas.microsoft.com/office/drawing/2014/main" val="648534879"/>
                    </a:ext>
                  </a:extLst>
                </a:gridCol>
                <a:gridCol w="222138">
                  <a:extLst>
                    <a:ext uri="{9D8B030D-6E8A-4147-A177-3AD203B41FA5}">
                      <a16:colId xmlns:a16="http://schemas.microsoft.com/office/drawing/2014/main" val="1480069082"/>
                    </a:ext>
                  </a:extLst>
                </a:gridCol>
                <a:gridCol w="561069">
                  <a:extLst>
                    <a:ext uri="{9D8B030D-6E8A-4147-A177-3AD203B41FA5}">
                      <a16:colId xmlns:a16="http://schemas.microsoft.com/office/drawing/2014/main" val="2122192202"/>
                    </a:ext>
                  </a:extLst>
                </a:gridCol>
                <a:gridCol w="338931">
                  <a:extLst>
                    <a:ext uri="{9D8B030D-6E8A-4147-A177-3AD203B41FA5}">
                      <a16:colId xmlns:a16="http://schemas.microsoft.com/office/drawing/2014/main" val="2141913119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1923278293"/>
                    </a:ext>
                  </a:extLst>
                </a:gridCol>
                <a:gridCol w="262214">
                  <a:extLst>
                    <a:ext uri="{9D8B030D-6E8A-4147-A177-3AD203B41FA5}">
                      <a16:colId xmlns:a16="http://schemas.microsoft.com/office/drawing/2014/main" val="4097677836"/>
                    </a:ext>
                  </a:extLst>
                </a:gridCol>
              </a:tblGrid>
              <a:tr h="2605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POI_SN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도로번호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구간명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시작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시작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Y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종료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종료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Y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시작주소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종료주소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방향명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구간길이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endParaRP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REGIST_DT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LEDCD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센터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X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센터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Y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World돋움체 Bold" panose="00000800000000000000" pitchFamily="2" charset="-127"/>
                          <a:ea typeface="KoPubWorld돋움체 Bold" panose="00000800000000000000" pitchFamily="2" charset="-127"/>
                          <a:cs typeface="KoPubWorld돋움체 Bold" panose="00000800000000000000" pitchFamily="2" charset="-127"/>
                        </a:rPr>
                        <a:t>좌표</a:t>
                      </a:r>
                    </a:p>
                  </a:txBody>
                  <a:tcPr marL="9525" marR="9525" marT="9525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74247"/>
                  </a:ext>
                </a:extLst>
              </a:tr>
              <a:tr h="297320"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2020130001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진부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IC~</a:t>
                      </a: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대관령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IC(13km)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128.5651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37.65338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128.561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37.65152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진부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대관령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양방향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4276036000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37.67157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128.6288</a:t>
                      </a: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691755"/>
                  </a:ext>
                </a:extLst>
              </a:tr>
              <a:tr h="297320"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2020130002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대관령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IC~</a:t>
                      </a: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강릉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JCT(22km)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128.6948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37.67883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128.8344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37.77439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대관령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강릉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JCT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양방향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4276038000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37.71691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128.7745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962131"/>
                  </a:ext>
                </a:extLst>
              </a:tr>
              <a:tr h="297320"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2020130003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55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횡성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IC~</a:t>
                      </a: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홍천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IC(25km)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127.9685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37.50408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127.8561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37.67814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횡성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홍천</a:t>
                      </a:r>
                      <a:r>
                        <a:rPr 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IC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ko-KR" altLang="en-US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양방향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2011/05/20 20:11:21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4272025000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37.611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defTabSz="914400" fontAlgn="ctr" latinLnBrk="1">
                        <a:buNone/>
                      </a:pPr>
                      <a:r>
                        <a:rPr lang="en-US" altLang="ko-KR" sz="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127.9601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929980"/>
                  </a:ext>
                </a:extLst>
              </a:tr>
            </a:tbl>
          </a:graphicData>
        </a:graphic>
      </p:graphicFrame>
      <p:cxnSp>
        <p:nvCxnSpPr>
          <p:cNvPr id="43" name="꺾인 연결선 42"/>
          <p:cNvCxnSpPr>
            <a:stCxn id="22" idx="3"/>
            <a:endCxn id="41" idx="1"/>
          </p:cNvCxnSpPr>
          <p:nvPr/>
        </p:nvCxnSpPr>
        <p:spPr>
          <a:xfrm flipV="1">
            <a:off x="5448000" y="5408977"/>
            <a:ext cx="869048" cy="378012"/>
          </a:xfrm>
          <a:prstGeom prst="bentConnector3">
            <a:avLst>
              <a:gd name="adj1" fmla="val 58589"/>
            </a:avLst>
          </a:prstGeom>
          <a:ln w="28575">
            <a:solidFill>
              <a:srgbClr val="A7A7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6818933" y="3808358"/>
            <a:ext cx="357071" cy="21224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0298331" y="3808358"/>
            <a:ext cx="245775" cy="21224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1359176" y="3817341"/>
            <a:ext cx="712824" cy="20327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6251899" y="3546190"/>
            <a:ext cx="5767459" cy="218829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6818933" y="5119490"/>
            <a:ext cx="357071" cy="21224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10298331" y="5119490"/>
            <a:ext cx="245775" cy="21224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359176" y="5128473"/>
            <a:ext cx="712824" cy="20327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89" name="Picture 5" descr="https://www.its.go.kr/css/images/common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90" y="1102436"/>
            <a:ext cx="1351601" cy="2802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2" name="모서리가 둥근 직사각형 41"/>
          <p:cNvSpPr/>
          <p:nvPr/>
        </p:nvSpPr>
        <p:spPr>
          <a:xfrm>
            <a:off x="6251899" y="4851968"/>
            <a:ext cx="5767459" cy="218829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138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75" y="895464"/>
            <a:ext cx="4215506" cy="5544304"/>
          </a:xfrm>
          <a:prstGeom prst="rect">
            <a:avLst/>
          </a:prstGeom>
        </p:spPr>
      </p:pic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>
            <a:off x="563245" y="295275"/>
            <a:ext cx="46355" cy="396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47786" y="497557"/>
            <a:ext cx="9028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수집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72000" y="2277000"/>
            <a:ext cx="1296000" cy="129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112001" y="4869000"/>
            <a:ext cx="3957126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time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050" dirty="0" smtClean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from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selenium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webdriver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050" dirty="0" smtClean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from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selenium.webdriver.support.ui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WebDriverWait</a:t>
            </a:r>
            <a:endParaRPr lang="ko-KR" altLang="en-US" sz="1050" dirty="0" smtClean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requests</a:t>
            </a:r>
            <a:endParaRPr lang="ko-KR" altLang="en-US" sz="1050" dirty="0" smtClean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from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wordcloud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WordCloud</a:t>
            </a:r>
            <a:endParaRPr lang="ko-KR" altLang="en-US" sz="1050" dirty="0" smtClean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from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collections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Counter</a:t>
            </a:r>
            <a:endParaRPr lang="ko-KR" altLang="en-US" sz="1050" dirty="0" smtClean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from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bs4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BeautifulSoup</a:t>
            </a:r>
            <a:endParaRPr lang="en-US" altLang="ko-KR" sz="1050" dirty="0" smtClean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en-US" altLang="ko-KR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from collections import Counter</a:t>
            </a:r>
          </a:p>
          <a:p>
            <a:pPr algn="r"/>
            <a:r>
              <a:rPr lang="en-US" altLang="ko-KR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 pandas as </a:t>
            </a:r>
            <a:r>
              <a:rPr lang="en-US" altLang="ko-KR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pd</a:t>
            </a:r>
            <a:endParaRPr lang="en-US" altLang="ko-KR" sz="1050" dirty="0" smtClean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en-US" altLang="ko-KR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 </a:t>
            </a:r>
            <a:r>
              <a:rPr lang="en-US" altLang="ko-KR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matplotlib.pyplot</a:t>
            </a:r>
            <a:r>
              <a:rPr lang="en-US" altLang="ko-KR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as </a:t>
            </a:r>
            <a:r>
              <a:rPr lang="en-US" altLang="ko-KR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plt</a:t>
            </a:r>
            <a:endParaRPr lang="en-US" altLang="ko-KR" sz="1050" dirty="0" smtClean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en-US" altLang="ko-KR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from </a:t>
            </a:r>
            <a:r>
              <a:rPr lang="en-US" altLang="ko-KR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wordcloud</a:t>
            </a:r>
            <a:r>
              <a:rPr lang="en-US" altLang="ko-KR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import </a:t>
            </a:r>
            <a:r>
              <a:rPr lang="en-US" altLang="ko-KR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WordCloud</a:t>
            </a:r>
            <a:endParaRPr lang="ko-KR" altLang="en-US" sz="1050" dirty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631" y="830105"/>
            <a:ext cx="5274277" cy="3658769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cxnSp>
        <p:nvCxnSpPr>
          <p:cNvPr id="15" name="직선 연결선 14"/>
          <p:cNvCxnSpPr/>
          <p:nvPr/>
        </p:nvCxnSpPr>
        <p:spPr>
          <a:xfrm flipV="1">
            <a:off x="2568000" y="830105"/>
            <a:ext cx="3957631" cy="144689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568000" y="3573000"/>
            <a:ext cx="3957631" cy="91587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8837325" y="1118464"/>
            <a:ext cx="1318710" cy="7455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81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84023" y="6202794"/>
            <a:ext cx="1508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https://leonardocolor.io/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88000" y="1113700"/>
            <a:ext cx="3606879" cy="533888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csv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파일 합치기</a:t>
            </a: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563245" y="295275"/>
            <a:ext cx="46355" cy="396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786" y="497557"/>
            <a:ext cx="10374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전처리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70120" y="4692699"/>
            <a:ext cx="3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…</a:t>
            </a:r>
            <a:endParaRPr lang="ko-KR" altLang="en-US" dirty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50120" y="3221886"/>
            <a:ext cx="90843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glob</a:t>
            </a:r>
            <a:r>
              <a:rPr lang="ko-KR" altLang="en-US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050" dirty="0" smtClean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r"/>
            <a:r>
              <a:rPr lang="en-US" altLang="ko-KR" sz="105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Import </a:t>
            </a:r>
            <a:r>
              <a:rPr lang="en-US" altLang="ko-KR" sz="105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os</a:t>
            </a:r>
            <a:endParaRPr lang="ko-KR" altLang="en-US" sz="1050" dirty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7104000" y="1113700"/>
            <a:ext cx="3606879" cy="533888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d</a:t>
            </a:r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ataframe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행 열 구조화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type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541072" y="1986732"/>
            <a:ext cx="2790340" cy="39529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500" y="3793983"/>
            <a:ext cx="3744000" cy="9874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500" y="5062031"/>
            <a:ext cx="3744000" cy="91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84023" y="6202794"/>
            <a:ext cx="1508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https://leonardocolor.io/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88000" y="1113700"/>
            <a:ext cx="3606879" cy="533888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Geojson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을 통해 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명 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부여</a:t>
            </a: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563245" y="295275"/>
            <a:ext cx="46355" cy="396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786" y="497557"/>
            <a:ext cx="10374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전처리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7723" r="14349"/>
          <a:stretch/>
        </p:blipFill>
        <p:spPr>
          <a:xfrm>
            <a:off x="504936" y="2097937"/>
            <a:ext cx="3600000" cy="3467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11717"/>
          <a:stretch/>
        </p:blipFill>
        <p:spPr>
          <a:xfrm>
            <a:off x="3817502" y="1923084"/>
            <a:ext cx="2278498" cy="400421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990" y="3937927"/>
            <a:ext cx="2007871" cy="280800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7392862" y="3134730"/>
            <a:ext cx="3606879" cy="533888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결측치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확인 및 이상치 확인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681536" y="4149000"/>
            <a:ext cx="11913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df.isna</a:t>
            </a:r>
            <a:r>
              <a:rPr lang="ko-KR" altLang="en-US" sz="12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().</a:t>
            </a:r>
            <a:r>
              <a:rPr lang="ko-KR" altLang="en-US" sz="120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sum</a:t>
            </a:r>
            <a:r>
              <a:rPr lang="ko-KR" altLang="en-US" sz="12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()</a:t>
            </a:r>
            <a:endParaRPr lang="ko-KR" altLang="en-US" sz="1200" dirty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7/16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593" y="4553956"/>
            <a:ext cx="22669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5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88000" y="1050895"/>
            <a:ext cx="3606879" cy="596693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WordCloud</a:t>
            </a:r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모듈을 활용한</a:t>
            </a:r>
            <a:endParaRPr lang="en-US" altLang="ko-KR" dirty="0" smtClean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상위 </a:t>
            </a:r>
            <a:r>
              <a:rPr lang="ko-KR" altLang="en-US" dirty="0" err="1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인스타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태그 시각화</a:t>
            </a: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563245" y="295275"/>
            <a:ext cx="46355" cy="396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7786" y="497557"/>
            <a:ext cx="10374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시각화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3439" y="4691734"/>
            <a:ext cx="48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‘교통</a:t>
            </a:r>
            <a:r>
              <a:rPr lang="en-US" altLang="ko-KR" sz="14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 </a:t>
            </a:r>
            <a:r>
              <a:rPr lang="ko-KR" altLang="en-US" sz="14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키워드 관련 </a:t>
            </a:r>
            <a:r>
              <a:rPr lang="en-US" altLang="ko-KR" sz="14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Instagram </a:t>
            </a:r>
            <a:r>
              <a:rPr lang="ko-KR" altLang="en-US" sz="14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최근 </a:t>
            </a:r>
            <a:r>
              <a:rPr lang="en-US" altLang="ko-KR" sz="14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10000</a:t>
            </a:r>
            <a:r>
              <a:rPr lang="ko-KR" altLang="en-US" sz="14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 게시물 태그 </a:t>
            </a:r>
            <a:r>
              <a:rPr lang="ko-KR" altLang="en-US" sz="1400" dirty="0" err="1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크롤링</a:t>
            </a:r>
            <a:endParaRPr lang="ko-KR" altLang="en-US" sz="1400" dirty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0" name="내 프로젝트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050" y="1905307"/>
            <a:ext cx="4222154" cy="228700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348" y="979257"/>
            <a:ext cx="5311907" cy="26924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675" y="3714018"/>
            <a:ext cx="5171652" cy="294375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16000" y="4149000"/>
            <a:ext cx="720000" cy="21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816000" y="6083669"/>
            <a:ext cx="720000" cy="2160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 0"/>
          <p:cNvSpPr>
            <a:spLocks/>
          </p:cNvSpPr>
          <p:nvPr/>
        </p:nvSpPr>
        <p:spPr>
          <a:xfrm>
            <a:off x="843439" y="5053947"/>
            <a:ext cx="4896000" cy="13849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171450" indent="-1714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마우스 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hover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 지역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서울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경기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강원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충청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전라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경상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색상으로 표시</a:t>
            </a:r>
            <a:endParaRPr lang="en-US" altLang="ko-KR" sz="1400" dirty="0" smtClean="0">
              <a:solidFill>
                <a:srgbClr val="000000">
                  <a:lumMod val="75000"/>
                  <a:lumOff val="25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click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 </a:t>
            </a:r>
            <a:r>
              <a:rPr lang="en-US" altLang="ko-KR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 </a:t>
            </a: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태그로 페이지 이동</a:t>
            </a:r>
            <a:endParaRPr lang="en-US" altLang="ko-KR" sz="1400" dirty="0" smtClean="0">
              <a:solidFill>
                <a:srgbClr val="000000">
                  <a:lumMod val="75000"/>
                  <a:lumOff val="25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171450" indent="-171450" algn="l" rtl="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사용자에게 데이터가 지역별로 나뉘어 있음을 시각적으로 암시</a:t>
            </a:r>
            <a:endParaRPr lang="en-US" altLang="ko-KR" sz="1400" dirty="0" smtClean="0">
              <a:solidFill>
                <a:srgbClr val="000000">
                  <a:lumMod val="75000"/>
                  <a:lumOff val="25000"/>
                </a:srgb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8/16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672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 0"/>
          <p:cNvSpPr>
            <a:spLocks/>
          </p:cNvSpPr>
          <p:nvPr/>
        </p:nvSpPr>
        <p:spPr>
          <a:xfrm>
            <a:off x="0" y="0"/>
            <a:ext cx="396240" cy="685927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7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ko-KR" altLang="en-US" sz="1800" dirty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0" name="Rect 0"/>
          <p:cNvSpPr>
            <a:spLocks/>
          </p:cNvSpPr>
          <p:nvPr/>
        </p:nvSpPr>
        <p:spPr>
          <a:xfrm>
            <a:off x="563245" y="295275"/>
            <a:ext cx="46355" cy="20193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2" name="Rect 0"/>
          <p:cNvCxnSpPr/>
          <p:nvPr/>
        </p:nvCxnSpPr>
        <p:spPr>
          <a:xfrm flipV="1">
            <a:off x="2217161" y="304800"/>
            <a:ext cx="9974839" cy="81280"/>
          </a:xfrm>
          <a:prstGeom prst="line">
            <a:avLst/>
          </a:prstGeom>
          <a:ln w="47625" cap="flat" cmpd="sng">
            <a:solidFill>
              <a:schemeClr val="accent5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8257099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개요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12223" y="378390"/>
            <a:ext cx="7681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4040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과정</a:t>
            </a:r>
            <a:endParaRPr lang="en-US" altLang="ko-KR" sz="1200" dirty="0" smtClean="0">
              <a:solidFill>
                <a:srgbClr val="40404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81536" y="37839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웹 페이지 제작</a:t>
            </a:r>
            <a:endParaRPr lang="en-US" altLang="ko-KR" sz="1200" dirty="0" smtClean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65038" y="378390"/>
            <a:ext cx="6335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백 </a:t>
            </a:r>
            <a:r>
              <a:rPr lang="ko-KR" altLang="en-US" sz="1200" dirty="0" err="1" smtClean="0">
                <a:solidFill>
                  <a:srgbClr val="BCBCBC"/>
                </a:solidFill>
                <a:latin typeface="KoPubWorld돋움체 Bold" charset="0"/>
                <a:ea typeface="KoPubWorld돋움체 Bold" charset="0"/>
              </a:rPr>
              <a:t>엔드</a:t>
            </a:r>
            <a:endParaRPr lang="ko-KR" altLang="en-US" sz="1200" dirty="0">
              <a:solidFill>
                <a:srgbClr val="BCBCBC"/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599698" y="378390"/>
            <a:ext cx="4539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914400" rtl="0" eaLnBrk="1" latinLnBrk="0" hangingPunct="1"/>
            <a:r>
              <a:rPr lang="ko-KR" altLang="en-US" sz="1200" dirty="0" smtClean="0">
                <a:solidFill>
                  <a:srgbClr val="BCBCBC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1200" dirty="0">
              <a:solidFill>
                <a:srgbClr val="BCBCBC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647786" y="221218"/>
            <a:ext cx="992579" cy="369332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800" dirty="0" err="1" smtClean="0">
                <a:solidFill>
                  <a:schemeClr val="accent5">
                    <a:lumMod val="50000"/>
                  </a:schemeClr>
                </a:solidFill>
                <a:latin typeface="KoPubWorld돋움체 Bold" charset="0"/>
                <a:ea typeface="KoPubWorld돋움체 Bold" charset="0"/>
              </a:rPr>
              <a:t>분석과정</a:t>
            </a:r>
            <a:endParaRPr lang="en-US" altLang="ko-KR" sz="1800" dirty="0" smtClean="0">
              <a:solidFill>
                <a:schemeClr val="accent5">
                  <a:lumMod val="50000"/>
                </a:schemeClr>
              </a:solidFill>
              <a:latin typeface="KoPubWorld돋움체 Bold" charset="0"/>
              <a:ea typeface="KoPubWorld돋움체 Bold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563245" y="295275"/>
            <a:ext cx="46355" cy="3960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7786" y="497557"/>
            <a:ext cx="10374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 smtClean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시각화</a:t>
            </a:r>
            <a:endParaRPr lang="ko-KR" altLang="en-US" sz="1200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4" name="그림 23" descr="한국 행정구역 시군구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3498DB"/>
              </a:clrFrom>
              <a:clrTo>
                <a:srgbClr val="3498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0"/>
          <a:stretch/>
        </p:blipFill>
        <p:spPr bwMode="auto">
          <a:xfrm>
            <a:off x="3683452" y="1515897"/>
            <a:ext cx="3240000" cy="3285553"/>
          </a:xfrm>
          <a:custGeom>
            <a:avLst/>
            <a:gdLst>
              <a:gd name="connsiteX0" fmla="*/ 1652072 w 3222052"/>
              <a:gd name="connsiteY0" fmla="*/ 2319730 h 3061494"/>
              <a:gd name="connsiteX1" fmla="*/ 1652072 w 3222052"/>
              <a:gd name="connsiteY1" fmla="*/ 2829764 h 3061494"/>
              <a:gd name="connsiteX2" fmla="*/ 2588072 w 3222052"/>
              <a:gd name="connsiteY2" fmla="*/ 2829764 h 3061494"/>
              <a:gd name="connsiteX3" fmla="*/ 2588072 w 3222052"/>
              <a:gd name="connsiteY3" fmla="*/ 2319730 h 3061494"/>
              <a:gd name="connsiteX4" fmla="*/ 0 w 3222052"/>
              <a:gd name="connsiteY4" fmla="*/ 0 h 3061494"/>
              <a:gd name="connsiteX5" fmla="*/ 3222052 w 3222052"/>
              <a:gd name="connsiteY5" fmla="*/ 0 h 3061494"/>
              <a:gd name="connsiteX6" fmla="*/ 3222052 w 3222052"/>
              <a:gd name="connsiteY6" fmla="*/ 3061494 h 3061494"/>
              <a:gd name="connsiteX7" fmla="*/ 0 w 3222052"/>
              <a:gd name="connsiteY7" fmla="*/ 3061494 h 306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22052" h="3061494">
                <a:moveTo>
                  <a:pt x="1652072" y="2319730"/>
                </a:moveTo>
                <a:lnTo>
                  <a:pt x="1652072" y="2829764"/>
                </a:lnTo>
                <a:lnTo>
                  <a:pt x="2588072" y="2829764"/>
                </a:lnTo>
                <a:lnTo>
                  <a:pt x="2588072" y="2319730"/>
                </a:lnTo>
                <a:close/>
                <a:moveTo>
                  <a:pt x="0" y="0"/>
                </a:moveTo>
                <a:lnTo>
                  <a:pt x="3222052" y="0"/>
                </a:lnTo>
                <a:lnTo>
                  <a:pt x="3222052" y="3061494"/>
                </a:lnTo>
                <a:lnTo>
                  <a:pt x="0" y="306149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4" y="1790415"/>
            <a:ext cx="3396166" cy="2321285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1488000" y="970531"/>
            <a:ext cx="3606879" cy="533888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Folium 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모듈을 활용한 지도 시각화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07432" y="2910785"/>
            <a:ext cx="20160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시군구별 </a:t>
            </a:r>
            <a:r>
              <a:rPr lang="en-US" altLang="ko-KR" sz="11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GeoJson</a:t>
            </a:r>
            <a:r>
              <a:rPr lang="ko-KR" altLang="en-US" sz="11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파일</a:t>
            </a:r>
            <a:endParaRPr lang="ko-KR" altLang="en-US" sz="1100" dirty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1833" y="2897064"/>
            <a:ext cx="3396167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1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년치 사고 데이터의 위도</a:t>
            </a:r>
            <a:r>
              <a:rPr lang="en-US" altLang="ko-KR" sz="11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 smtClean="0">
                <a:solidFill>
                  <a:srgbClr val="40404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경도</a:t>
            </a:r>
            <a:endParaRPr lang="ko-KR" altLang="en-US" sz="1100" dirty="0">
              <a:solidFill>
                <a:srgbClr val="40404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3" name="Picture 2" descr="Leonardo: an open source contrast-based color generator | by Nate Baldwin |  Mediu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412" y="5288094"/>
            <a:ext cx="3300755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9411" y="1866300"/>
            <a:ext cx="3300756" cy="3300756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9489469" y="6224094"/>
            <a:ext cx="15087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</a:rPr>
              <a:t>https://leonardocolor.io/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258159" y="972778"/>
            <a:ext cx="3606879" cy="533888"/>
          </a:xfrm>
          <a:prstGeom prst="roundRect">
            <a:avLst>
              <a:gd name="adj" fmla="val 50000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시각화를 위한 색상 분배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647786" y="4221000"/>
            <a:ext cx="5304214" cy="346283"/>
          </a:xfrm>
          <a:prstGeom prst="downArrow">
            <a:avLst>
              <a:gd name="adj1" fmla="val 50000"/>
              <a:gd name="adj2" fmla="val 100000"/>
            </a:avLst>
          </a:prstGeom>
          <a:gradFill flip="none" rotWithShape="1">
            <a:gsLst>
              <a:gs pos="0">
                <a:srgbClr val="2D4F8B">
                  <a:alpha val="76078"/>
                </a:srgbClr>
              </a:gs>
              <a:gs pos="44000">
                <a:srgbClr val="2D4F8B">
                  <a:alpha val="50196"/>
                </a:srgb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1160697" y="26260"/>
            <a:ext cx="67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9/16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77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040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Pages>12</Pages>
  <Words>1109</Words>
  <Characters>0</Characters>
  <Application>Microsoft Office PowerPoint</Application>
  <DocSecurity>0</DocSecurity>
  <PresentationFormat>와이드스크린</PresentationFormat>
  <Lines>0</Lines>
  <Paragraphs>431</Paragraphs>
  <Slides>19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19</vt:i4>
      </vt:variant>
    </vt:vector>
  </HeadingPairs>
  <TitlesOfParts>
    <vt:vector size="32" baseType="lpstr">
      <vt:lpstr>KoPubWorld돋움체 Bold</vt:lpstr>
      <vt:lpstr>KoPubWorld돋움체 Light</vt:lpstr>
      <vt:lpstr>KoPubWorld돋움체 Medium</vt:lpstr>
      <vt:lpstr>KoPub돋움체 Bold</vt:lpstr>
      <vt:lpstr>나눔스퀘어_ac ExtraBold</vt:lpstr>
      <vt:lpstr>맑은 고딕</vt:lpstr>
      <vt:lpstr>Arial</vt:lpstr>
      <vt:lpstr>Calibri</vt:lpstr>
      <vt:lpstr>Wingdings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허재은</dc:creator>
  <cp:lastModifiedBy>GREEN</cp:lastModifiedBy>
  <cp:revision>94</cp:revision>
  <dcterms:modified xsi:type="dcterms:W3CDTF">2022-06-07T09:21:52Z</dcterms:modified>
  <cp:version>9.103.97.45139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2022-03-10T00:00:00Z</vt:filetime>
  </property>
  <property fmtid="{D5CDD505-2E9C-101B-9397-08002B2CF9AE}" pid="3" name="Creator">
    <vt:lpwstr>PowerPoint용 Acrobat PDFMaker 19</vt:lpwstr>
  </property>
  <property fmtid="{D5CDD505-2E9C-101B-9397-08002B2CF9AE}" pid="4" name="LastSaved">
    <vt:filetime>2022-03-13T00:00:00Z</vt:filetime>
  </property>
</Properties>
</file>